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80" r:id="rId3"/>
    <p:sldId id="257" r:id="rId4"/>
    <p:sldId id="272" r:id="rId5"/>
    <p:sldId id="273" r:id="rId6"/>
    <p:sldId id="262" r:id="rId7"/>
    <p:sldId id="264" r:id="rId8"/>
    <p:sldId id="279" r:id="rId9"/>
    <p:sldId id="268" r:id="rId10"/>
    <p:sldId id="282" r:id="rId11"/>
    <p:sldId id="271" r:id="rId12"/>
    <p:sldId id="284"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VNI-Times" pitchFamily="2"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38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3605" autoAdjust="0"/>
  </p:normalViewPr>
  <p:slideViewPr>
    <p:cSldViewPr>
      <p:cViewPr varScale="1">
        <p:scale>
          <a:sx n="45" d="100"/>
          <a:sy n="45" d="100"/>
        </p:scale>
        <p:origin x="54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0B756-CE4D-4DBF-BFE9-5CB0D671D7F5}"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357A10-F9E4-4543-A3A2-1BA82EDB0F78}" type="slidenum">
              <a:rPr lang="en-US" smtClean="0"/>
              <a:t>‹#›</a:t>
            </a:fld>
            <a:endParaRPr lang="en-US"/>
          </a:p>
        </p:txBody>
      </p:sp>
    </p:spTree>
    <p:extLst>
      <p:ext uri="{BB962C8B-B14F-4D97-AF65-F5344CB8AC3E}">
        <p14:creationId xmlns:p14="http://schemas.microsoft.com/office/powerpoint/2010/main" val="1391152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357A10-F9E4-4543-A3A2-1BA82EDB0F78}" type="slidenum">
              <a:rPr lang="en-US" smtClean="0"/>
              <a:t>6</a:t>
            </a:fld>
            <a:endParaRPr lang="en-US"/>
          </a:p>
        </p:txBody>
      </p:sp>
    </p:spTree>
    <p:extLst>
      <p:ext uri="{BB962C8B-B14F-4D97-AF65-F5344CB8AC3E}">
        <p14:creationId xmlns:p14="http://schemas.microsoft.com/office/powerpoint/2010/main" val="3073006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9Slide.vn - 2019">
            <a:extLst>
              <a:ext uri="{FF2B5EF4-FFF2-40B4-BE49-F238E27FC236}">
                <a16:creationId xmlns:a16="http://schemas.microsoft.com/office/drawing/2014/main" id="{3E6E1E0B-488C-963D-3B45-7833B8F5A8E8}"/>
              </a:ext>
            </a:extLst>
          </p:cNvPr>
          <p:cNvSpPr txBox="1"/>
          <p:nvPr userDrawn="1"/>
        </p:nvSpPr>
        <p:spPr>
          <a:xfrm>
            <a:off x="0" y="-1789331"/>
            <a:ext cx="18288000" cy="646331"/>
          </a:xfrm>
          <a:prstGeom prst="rect">
            <a:avLst/>
          </a:prstGeom>
          <a:noFill/>
        </p:spPr>
        <p:txBody>
          <a:bodyPr vert="horz" rtlCol="0">
            <a:spAutoFit/>
          </a:bodyPr>
          <a:lstStyle/>
          <a:p>
            <a:pPr algn="ctr"/>
            <a:r>
              <a:rPr lang="en-US" sz="3600">
                <a:solidFill>
                  <a:srgbClr val="CFCFCF"/>
                </a:solidFill>
              </a:rPr>
              <a:t>www.9slide.vn</a:t>
            </a: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60.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8.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gif"/></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gif"/></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image" Target="../media/image27.gif"/><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sv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42.png"/><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2.sv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1.png"/><Relationship Id="rId9" Type="http://schemas.openxmlformats.org/officeDocument/2006/relationships/image" Target="../media/image47.svg"/><Relationship Id="rId1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EAF3"/>
        </a:solidFill>
        <a:effectLst/>
      </p:bgPr>
    </p:bg>
    <p:spTree>
      <p:nvGrpSpPr>
        <p:cNvPr id="1" name=""/>
        <p:cNvGrpSpPr/>
        <p:nvPr/>
      </p:nvGrpSpPr>
      <p:grpSpPr>
        <a:xfrm>
          <a:off x="0" y="0"/>
          <a:ext cx="0" cy="0"/>
          <a:chOff x="0" y="0"/>
          <a:chExt cx="0" cy="0"/>
        </a:xfrm>
      </p:grpSpPr>
      <p:grpSp>
        <p:nvGrpSpPr>
          <p:cNvPr id="2" name="Group 2"/>
          <p:cNvGrpSpPr/>
          <p:nvPr/>
        </p:nvGrpSpPr>
        <p:grpSpPr>
          <a:xfrm>
            <a:off x="161352" y="342900"/>
            <a:ext cx="14414114" cy="7897062"/>
            <a:chOff x="0" y="0"/>
            <a:chExt cx="27948279" cy="15195556"/>
          </a:xfrm>
        </p:grpSpPr>
        <p:sp>
          <p:nvSpPr>
            <p:cNvPr id="3" name="Freeform 3"/>
            <p:cNvSpPr/>
            <p:nvPr/>
          </p:nvSpPr>
          <p:spPr>
            <a:xfrm>
              <a:off x="72390" y="72390"/>
              <a:ext cx="27803499" cy="15050777"/>
            </a:xfrm>
            <a:custGeom>
              <a:avLst/>
              <a:gdLst/>
              <a:ahLst/>
              <a:cxnLst/>
              <a:rect l="l" t="t" r="r" b="b"/>
              <a:pathLst>
                <a:path w="27803499" h="15050777">
                  <a:moveTo>
                    <a:pt x="0" y="0"/>
                  </a:moveTo>
                  <a:lnTo>
                    <a:pt x="27803499" y="0"/>
                  </a:lnTo>
                  <a:lnTo>
                    <a:pt x="27803499" y="15050777"/>
                  </a:lnTo>
                  <a:lnTo>
                    <a:pt x="0" y="15050777"/>
                  </a:lnTo>
                  <a:lnTo>
                    <a:pt x="0" y="0"/>
                  </a:ln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Freeform 4"/>
            <p:cNvSpPr/>
            <p:nvPr/>
          </p:nvSpPr>
          <p:spPr>
            <a:xfrm>
              <a:off x="0" y="0"/>
              <a:ext cx="27948279" cy="15195556"/>
            </a:xfrm>
            <a:custGeom>
              <a:avLst/>
              <a:gdLst/>
              <a:ahLst/>
              <a:cxnLst/>
              <a:rect l="l" t="t" r="r" b="b"/>
              <a:pathLst>
                <a:path w="27948279" h="15195556">
                  <a:moveTo>
                    <a:pt x="27803500" y="15050776"/>
                  </a:moveTo>
                  <a:lnTo>
                    <a:pt x="27948279" y="15050776"/>
                  </a:lnTo>
                  <a:lnTo>
                    <a:pt x="27948279" y="15195556"/>
                  </a:lnTo>
                  <a:lnTo>
                    <a:pt x="27803500" y="15195556"/>
                  </a:lnTo>
                  <a:lnTo>
                    <a:pt x="27803500" y="15050776"/>
                  </a:lnTo>
                  <a:close/>
                  <a:moveTo>
                    <a:pt x="0" y="144780"/>
                  </a:moveTo>
                  <a:lnTo>
                    <a:pt x="144780" y="144780"/>
                  </a:lnTo>
                  <a:lnTo>
                    <a:pt x="144780" y="15050776"/>
                  </a:lnTo>
                  <a:lnTo>
                    <a:pt x="0" y="15050776"/>
                  </a:lnTo>
                  <a:lnTo>
                    <a:pt x="0" y="144780"/>
                  </a:lnTo>
                  <a:close/>
                  <a:moveTo>
                    <a:pt x="0" y="15050776"/>
                  </a:moveTo>
                  <a:lnTo>
                    <a:pt x="144780" y="15050776"/>
                  </a:lnTo>
                  <a:lnTo>
                    <a:pt x="144780" y="15195556"/>
                  </a:lnTo>
                  <a:lnTo>
                    <a:pt x="0" y="15195556"/>
                  </a:lnTo>
                  <a:lnTo>
                    <a:pt x="0" y="15050776"/>
                  </a:lnTo>
                  <a:close/>
                  <a:moveTo>
                    <a:pt x="27803500" y="144780"/>
                  </a:moveTo>
                  <a:lnTo>
                    <a:pt x="27948279" y="144780"/>
                  </a:lnTo>
                  <a:lnTo>
                    <a:pt x="27948279" y="15050776"/>
                  </a:lnTo>
                  <a:lnTo>
                    <a:pt x="27803500" y="15050776"/>
                  </a:lnTo>
                  <a:lnTo>
                    <a:pt x="27803500" y="144780"/>
                  </a:lnTo>
                  <a:close/>
                  <a:moveTo>
                    <a:pt x="144780" y="15050776"/>
                  </a:moveTo>
                  <a:lnTo>
                    <a:pt x="27803500" y="15050776"/>
                  </a:lnTo>
                  <a:lnTo>
                    <a:pt x="27803500" y="15195556"/>
                  </a:lnTo>
                  <a:lnTo>
                    <a:pt x="144780" y="15195556"/>
                  </a:lnTo>
                  <a:lnTo>
                    <a:pt x="144780" y="15050776"/>
                  </a:lnTo>
                  <a:close/>
                  <a:moveTo>
                    <a:pt x="27803500" y="0"/>
                  </a:moveTo>
                  <a:lnTo>
                    <a:pt x="27948279" y="0"/>
                  </a:lnTo>
                  <a:lnTo>
                    <a:pt x="27948279" y="144780"/>
                  </a:lnTo>
                  <a:lnTo>
                    <a:pt x="27803500" y="144780"/>
                  </a:lnTo>
                  <a:lnTo>
                    <a:pt x="27803500" y="0"/>
                  </a:lnTo>
                  <a:close/>
                  <a:moveTo>
                    <a:pt x="0" y="0"/>
                  </a:moveTo>
                  <a:lnTo>
                    <a:pt x="144780" y="0"/>
                  </a:lnTo>
                  <a:lnTo>
                    <a:pt x="144780" y="144780"/>
                  </a:lnTo>
                  <a:lnTo>
                    <a:pt x="0" y="144780"/>
                  </a:lnTo>
                  <a:lnTo>
                    <a:pt x="0" y="0"/>
                  </a:lnTo>
                  <a:close/>
                  <a:moveTo>
                    <a:pt x="144780" y="0"/>
                  </a:moveTo>
                  <a:lnTo>
                    <a:pt x="27803500" y="0"/>
                  </a:lnTo>
                  <a:lnTo>
                    <a:pt x="27803500" y="144780"/>
                  </a:lnTo>
                  <a:lnTo>
                    <a:pt x="144780" y="144780"/>
                  </a:lnTo>
                  <a:lnTo>
                    <a:pt x="144780" y="0"/>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652345" y="827838"/>
            <a:ext cx="14414114" cy="7897062"/>
            <a:chOff x="0" y="0"/>
            <a:chExt cx="27948279" cy="15195556"/>
          </a:xfrm>
        </p:grpSpPr>
        <p:sp>
          <p:nvSpPr>
            <p:cNvPr id="6" name="Freeform 6"/>
            <p:cNvSpPr/>
            <p:nvPr/>
          </p:nvSpPr>
          <p:spPr>
            <a:xfrm>
              <a:off x="72390" y="72390"/>
              <a:ext cx="27803499" cy="15050777"/>
            </a:xfrm>
            <a:custGeom>
              <a:avLst/>
              <a:gdLst/>
              <a:ahLst/>
              <a:cxnLst/>
              <a:rect l="l" t="t" r="r" b="b"/>
              <a:pathLst>
                <a:path w="27803499" h="15050777">
                  <a:moveTo>
                    <a:pt x="0" y="0"/>
                  </a:moveTo>
                  <a:lnTo>
                    <a:pt x="27803499" y="0"/>
                  </a:lnTo>
                  <a:lnTo>
                    <a:pt x="27803499" y="15050777"/>
                  </a:lnTo>
                  <a:lnTo>
                    <a:pt x="0" y="15050777"/>
                  </a:lnTo>
                  <a:lnTo>
                    <a:pt x="0" y="0"/>
                  </a:ln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a:off x="0" y="0"/>
              <a:ext cx="27948279" cy="15195556"/>
            </a:xfrm>
            <a:custGeom>
              <a:avLst/>
              <a:gdLst/>
              <a:ahLst/>
              <a:cxnLst/>
              <a:rect l="l" t="t" r="r" b="b"/>
              <a:pathLst>
                <a:path w="27948279" h="15195556">
                  <a:moveTo>
                    <a:pt x="27803500" y="15050776"/>
                  </a:moveTo>
                  <a:lnTo>
                    <a:pt x="27948279" y="15050776"/>
                  </a:lnTo>
                  <a:lnTo>
                    <a:pt x="27948279" y="15195556"/>
                  </a:lnTo>
                  <a:lnTo>
                    <a:pt x="27803500" y="15195556"/>
                  </a:lnTo>
                  <a:lnTo>
                    <a:pt x="27803500" y="15050776"/>
                  </a:lnTo>
                  <a:close/>
                  <a:moveTo>
                    <a:pt x="0" y="144780"/>
                  </a:moveTo>
                  <a:lnTo>
                    <a:pt x="144780" y="144780"/>
                  </a:lnTo>
                  <a:lnTo>
                    <a:pt x="144780" y="15050776"/>
                  </a:lnTo>
                  <a:lnTo>
                    <a:pt x="0" y="15050776"/>
                  </a:lnTo>
                  <a:lnTo>
                    <a:pt x="0" y="144780"/>
                  </a:lnTo>
                  <a:close/>
                  <a:moveTo>
                    <a:pt x="0" y="15050776"/>
                  </a:moveTo>
                  <a:lnTo>
                    <a:pt x="144780" y="15050776"/>
                  </a:lnTo>
                  <a:lnTo>
                    <a:pt x="144780" y="15195556"/>
                  </a:lnTo>
                  <a:lnTo>
                    <a:pt x="0" y="15195556"/>
                  </a:lnTo>
                  <a:lnTo>
                    <a:pt x="0" y="15050776"/>
                  </a:lnTo>
                  <a:close/>
                  <a:moveTo>
                    <a:pt x="27803500" y="144780"/>
                  </a:moveTo>
                  <a:lnTo>
                    <a:pt x="27948279" y="144780"/>
                  </a:lnTo>
                  <a:lnTo>
                    <a:pt x="27948279" y="15050776"/>
                  </a:lnTo>
                  <a:lnTo>
                    <a:pt x="27803500" y="15050776"/>
                  </a:lnTo>
                  <a:lnTo>
                    <a:pt x="27803500" y="144780"/>
                  </a:lnTo>
                  <a:close/>
                  <a:moveTo>
                    <a:pt x="144780" y="15050776"/>
                  </a:moveTo>
                  <a:lnTo>
                    <a:pt x="27803500" y="15050776"/>
                  </a:lnTo>
                  <a:lnTo>
                    <a:pt x="27803500" y="15195556"/>
                  </a:lnTo>
                  <a:lnTo>
                    <a:pt x="144780" y="15195556"/>
                  </a:lnTo>
                  <a:lnTo>
                    <a:pt x="144780" y="15050776"/>
                  </a:lnTo>
                  <a:close/>
                  <a:moveTo>
                    <a:pt x="27803500" y="0"/>
                  </a:moveTo>
                  <a:lnTo>
                    <a:pt x="27948279" y="0"/>
                  </a:lnTo>
                  <a:lnTo>
                    <a:pt x="27948279" y="144780"/>
                  </a:lnTo>
                  <a:lnTo>
                    <a:pt x="27803500" y="144780"/>
                  </a:lnTo>
                  <a:lnTo>
                    <a:pt x="27803500" y="0"/>
                  </a:lnTo>
                  <a:close/>
                  <a:moveTo>
                    <a:pt x="0" y="0"/>
                  </a:moveTo>
                  <a:lnTo>
                    <a:pt x="144780" y="0"/>
                  </a:lnTo>
                  <a:lnTo>
                    <a:pt x="144780" y="144780"/>
                  </a:lnTo>
                  <a:lnTo>
                    <a:pt x="0" y="144780"/>
                  </a:lnTo>
                  <a:lnTo>
                    <a:pt x="0" y="0"/>
                  </a:lnTo>
                  <a:close/>
                  <a:moveTo>
                    <a:pt x="144780" y="0"/>
                  </a:moveTo>
                  <a:lnTo>
                    <a:pt x="27803500" y="0"/>
                  </a:lnTo>
                  <a:lnTo>
                    <a:pt x="27803500" y="144780"/>
                  </a:lnTo>
                  <a:lnTo>
                    <a:pt x="144780" y="144780"/>
                  </a:lnTo>
                  <a:lnTo>
                    <a:pt x="144780" y="0"/>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1359667" y="978116"/>
            <a:ext cx="14943813" cy="8146387"/>
            <a:chOff x="0" y="0"/>
            <a:chExt cx="27948279" cy="15195556"/>
          </a:xfrm>
        </p:grpSpPr>
        <p:sp>
          <p:nvSpPr>
            <p:cNvPr id="9" name="Freeform 9"/>
            <p:cNvSpPr/>
            <p:nvPr/>
          </p:nvSpPr>
          <p:spPr>
            <a:xfrm>
              <a:off x="72390" y="72390"/>
              <a:ext cx="27803499" cy="15050777"/>
            </a:xfrm>
            <a:custGeom>
              <a:avLst/>
              <a:gdLst/>
              <a:ahLst/>
              <a:cxnLst/>
              <a:rect l="l" t="t" r="r" b="b"/>
              <a:pathLst>
                <a:path w="27803499" h="15050777">
                  <a:moveTo>
                    <a:pt x="0" y="0"/>
                  </a:moveTo>
                  <a:lnTo>
                    <a:pt x="27803499" y="0"/>
                  </a:lnTo>
                  <a:lnTo>
                    <a:pt x="27803499" y="15050777"/>
                  </a:lnTo>
                  <a:lnTo>
                    <a:pt x="0" y="15050777"/>
                  </a:lnTo>
                  <a:lnTo>
                    <a:pt x="0" y="0"/>
                  </a:lnTo>
                  <a:close/>
                </a:path>
              </a:pathLst>
            </a:custGeom>
            <a:solidFill>
              <a:srgbClr val="FFFFFF"/>
            </a:solidFill>
          </p:spPr>
          <p:txBody>
            <a:bodyPr/>
            <a:lstStyle/>
            <a:p>
              <a:endParaRPr lang="en-US" dirty="0">
                <a:latin typeface="Times New Roman" panose="02020603050405020304" pitchFamily="18" charset="0"/>
                <a:cs typeface="Times New Roman" panose="02020603050405020304" pitchFamily="18" charset="0"/>
              </a:endParaRPr>
            </a:p>
          </p:txBody>
        </p:sp>
        <p:sp>
          <p:nvSpPr>
            <p:cNvPr id="10" name="Freeform 10"/>
            <p:cNvSpPr/>
            <p:nvPr/>
          </p:nvSpPr>
          <p:spPr>
            <a:xfrm>
              <a:off x="0" y="0"/>
              <a:ext cx="27948279" cy="15195556"/>
            </a:xfrm>
            <a:custGeom>
              <a:avLst/>
              <a:gdLst/>
              <a:ahLst/>
              <a:cxnLst/>
              <a:rect l="l" t="t" r="r" b="b"/>
              <a:pathLst>
                <a:path w="27948279" h="15195556">
                  <a:moveTo>
                    <a:pt x="27803500" y="15050776"/>
                  </a:moveTo>
                  <a:lnTo>
                    <a:pt x="27948279" y="15050776"/>
                  </a:lnTo>
                  <a:lnTo>
                    <a:pt x="27948279" y="15195556"/>
                  </a:lnTo>
                  <a:lnTo>
                    <a:pt x="27803500" y="15195556"/>
                  </a:lnTo>
                  <a:lnTo>
                    <a:pt x="27803500" y="15050776"/>
                  </a:lnTo>
                  <a:close/>
                  <a:moveTo>
                    <a:pt x="0" y="144780"/>
                  </a:moveTo>
                  <a:lnTo>
                    <a:pt x="144780" y="144780"/>
                  </a:lnTo>
                  <a:lnTo>
                    <a:pt x="144780" y="15050776"/>
                  </a:lnTo>
                  <a:lnTo>
                    <a:pt x="0" y="15050776"/>
                  </a:lnTo>
                  <a:lnTo>
                    <a:pt x="0" y="144780"/>
                  </a:lnTo>
                  <a:close/>
                  <a:moveTo>
                    <a:pt x="0" y="15050776"/>
                  </a:moveTo>
                  <a:lnTo>
                    <a:pt x="144780" y="15050776"/>
                  </a:lnTo>
                  <a:lnTo>
                    <a:pt x="144780" y="15195556"/>
                  </a:lnTo>
                  <a:lnTo>
                    <a:pt x="0" y="15195556"/>
                  </a:lnTo>
                  <a:lnTo>
                    <a:pt x="0" y="15050776"/>
                  </a:lnTo>
                  <a:close/>
                  <a:moveTo>
                    <a:pt x="27803500" y="144780"/>
                  </a:moveTo>
                  <a:lnTo>
                    <a:pt x="27948279" y="144780"/>
                  </a:lnTo>
                  <a:lnTo>
                    <a:pt x="27948279" y="15050776"/>
                  </a:lnTo>
                  <a:lnTo>
                    <a:pt x="27803500" y="15050776"/>
                  </a:lnTo>
                  <a:lnTo>
                    <a:pt x="27803500" y="144780"/>
                  </a:lnTo>
                  <a:close/>
                  <a:moveTo>
                    <a:pt x="144780" y="15050776"/>
                  </a:moveTo>
                  <a:lnTo>
                    <a:pt x="27803500" y="15050776"/>
                  </a:lnTo>
                  <a:lnTo>
                    <a:pt x="27803500" y="15195556"/>
                  </a:lnTo>
                  <a:lnTo>
                    <a:pt x="144780" y="15195556"/>
                  </a:lnTo>
                  <a:lnTo>
                    <a:pt x="144780" y="15050776"/>
                  </a:lnTo>
                  <a:close/>
                  <a:moveTo>
                    <a:pt x="27803500" y="0"/>
                  </a:moveTo>
                  <a:lnTo>
                    <a:pt x="27948279" y="0"/>
                  </a:lnTo>
                  <a:lnTo>
                    <a:pt x="27948279" y="144780"/>
                  </a:lnTo>
                  <a:lnTo>
                    <a:pt x="27803500" y="144780"/>
                  </a:lnTo>
                  <a:lnTo>
                    <a:pt x="27803500" y="0"/>
                  </a:lnTo>
                  <a:close/>
                  <a:moveTo>
                    <a:pt x="0" y="0"/>
                  </a:moveTo>
                  <a:lnTo>
                    <a:pt x="144780" y="0"/>
                  </a:lnTo>
                  <a:lnTo>
                    <a:pt x="144780" y="144780"/>
                  </a:lnTo>
                  <a:lnTo>
                    <a:pt x="0" y="144780"/>
                  </a:lnTo>
                  <a:lnTo>
                    <a:pt x="0" y="0"/>
                  </a:lnTo>
                  <a:close/>
                  <a:moveTo>
                    <a:pt x="144780" y="0"/>
                  </a:moveTo>
                  <a:lnTo>
                    <a:pt x="27803500" y="0"/>
                  </a:lnTo>
                  <a:lnTo>
                    <a:pt x="27803500" y="144780"/>
                  </a:lnTo>
                  <a:lnTo>
                    <a:pt x="144780" y="144780"/>
                  </a:lnTo>
                  <a:lnTo>
                    <a:pt x="144780" y="0"/>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11" name="AutoShape 11"/>
          <p:cNvSpPr/>
          <p:nvPr/>
        </p:nvSpPr>
        <p:spPr>
          <a:xfrm>
            <a:off x="381265" y="415115"/>
            <a:ext cx="1684617" cy="412723"/>
          </a:xfrm>
          <a:prstGeom prst="rect">
            <a:avLst/>
          </a:prstGeom>
          <a:solidFill>
            <a:srgbClr val="F1A5D6"/>
          </a:solidFill>
        </p:spPr>
        <p:txBody>
          <a:bodyPr/>
          <a:lstStyle/>
          <a:p>
            <a:endParaRPr lang="en-US">
              <a:latin typeface="Times New Roman" panose="02020603050405020304" pitchFamily="18" charset="0"/>
              <a:cs typeface="Times New Roman" panose="02020603050405020304" pitchFamily="18" charset="0"/>
            </a:endParaRPr>
          </a:p>
        </p:txBody>
      </p:sp>
      <p:grpSp>
        <p:nvGrpSpPr>
          <p:cNvPr id="12" name="Group 12"/>
          <p:cNvGrpSpPr/>
          <p:nvPr/>
        </p:nvGrpSpPr>
        <p:grpSpPr>
          <a:xfrm>
            <a:off x="1286787" y="1797276"/>
            <a:ext cx="14270665" cy="7327227"/>
            <a:chOff x="0" y="0"/>
            <a:chExt cx="10331142" cy="5304491"/>
          </a:xfrm>
        </p:grpSpPr>
        <p:sp>
          <p:nvSpPr>
            <p:cNvPr id="13" name="Freeform 13"/>
            <p:cNvSpPr/>
            <p:nvPr/>
          </p:nvSpPr>
          <p:spPr>
            <a:xfrm>
              <a:off x="0" y="0"/>
              <a:ext cx="10331141" cy="5304491"/>
            </a:xfrm>
            <a:custGeom>
              <a:avLst/>
              <a:gdLst/>
              <a:ahLst/>
              <a:cxnLst/>
              <a:rect l="l" t="t" r="r" b="b"/>
              <a:pathLst>
                <a:path w="10331141" h="5304491">
                  <a:moveTo>
                    <a:pt x="0" y="0"/>
                  </a:moveTo>
                  <a:lnTo>
                    <a:pt x="0" y="5304491"/>
                  </a:lnTo>
                  <a:lnTo>
                    <a:pt x="10331141" y="5304491"/>
                  </a:lnTo>
                  <a:lnTo>
                    <a:pt x="10331141" y="0"/>
                  </a:lnTo>
                  <a:lnTo>
                    <a:pt x="0" y="0"/>
                  </a:lnTo>
                  <a:close/>
                  <a:moveTo>
                    <a:pt x="10270182" y="5243531"/>
                  </a:moveTo>
                  <a:lnTo>
                    <a:pt x="59690" y="5243531"/>
                  </a:lnTo>
                  <a:lnTo>
                    <a:pt x="59690" y="59690"/>
                  </a:lnTo>
                  <a:lnTo>
                    <a:pt x="10270182" y="59690"/>
                  </a:lnTo>
                  <a:lnTo>
                    <a:pt x="10270182" y="5243531"/>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14" name="Freeform 14"/>
          <p:cNvSpPr/>
          <p:nvPr/>
        </p:nvSpPr>
        <p:spPr>
          <a:xfrm>
            <a:off x="754411" y="155325"/>
            <a:ext cx="949078" cy="949078"/>
          </a:xfrm>
          <a:custGeom>
            <a:avLst/>
            <a:gdLst/>
            <a:ahLst/>
            <a:cxnLst/>
            <a:rect l="l" t="t" r="r" b="b"/>
            <a:pathLst>
              <a:path w="949078" h="949078">
                <a:moveTo>
                  <a:pt x="0" y="0"/>
                </a:moveTo>
                <a:lnTo>
                  <a:pt x="949078" y="0"/>
                </a:lnTo>
                <a:lnTo>
                  <a:pt x="949078" y="949077"/>
                </a:lnTo>
                <a:lnTo>
                  <a:pt x="0" y="94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5" name="AutoShape 15"/>
          <p:cNvSpPr/>
          <p:nvPr/>
        </p:nvSpPr>
        <p:spPr>
          <a:xfrm>
            <a:off x="873154" y="898041"/>
            <a:ext cx="1684617" cy="412723"/>
          </a:xfrm>
          <a:prstGeom prst="rect">
            <a:avLst/>
          </a:prstGeom>
          <a:solidFill>
            <a:srgbClr val="F1A5D6"/>
          </a:solidFill>
        </p:spPr>
        <p:txBody>
          <a:bodyPr/>
          <a:lstStyle/>
          <a:p>
            <a:endParaRPr lang="en-US">
              <a:latin typeface="Times New Roman" panose="02020603050405020304" pitchFamily="18" charset="0"/>
              <a:cs typeface="Times New Roman" panose="02020603050405020304" pitchFamily="18" charset="0"/>
            </a:endParaRPr>
          </a:p>
        </p:txBody>
      </p:sp>
      <p:sp>
        <p:nvSpPr>
          <p:cNvPr id="16" name="Freeform 16"/>
          <p:cNvSpPr/>
          <p:nvPr/>
        </p:nvSpPr>
        <p:spPr>
          <a:xfrm>
            <a:off x="1228950" y="629864"/>
            <a:ext cx="949078" cy="949078"/>
          </a:xfrm>
          <a:custGeom>
            <a:avLst/>
            <a:gdLst/>
            <a:ahLst/>
            <a:cxnLst/>
            <a:rect l="l" t="t" r="r" b="b"/>
            <a:pathLst>
              <a:path w="949078" h="949078">
                <a:moveTo>
                  <a:pt x="0" y="0"/>
                </a:moveTo>
                <a:lnTo>
                  <a:pt x="949078" y="0"/>
                </a:lnTo>
                <a:lnTo>
                  <a:pt x="949078" y="949077"/>
                </a:lnTo>
                <a:lnTo>
                  <a:pt x="0" y="94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7" name="AutoShape 17"/>
          <p:cNvSpPr/>
          <p:nvPr/>
        </p:nvSpPr>
        <p:spPr>
          <a:xfrm>
            <a:off x="1359667" y="1384554"/>
            <a:ext cx="1684617" cy="412723"/>
          </a:xfrm>
          <a:prstGeom prst="rect">
            <a:avLst/>
          </a:prstGeom>
          <a:solidFill>
            <a:srgbClr val="F1A5D6"/>
          </a:solidFill>
        </p:spPr>
        <p:txBody>
          <a:bodyPr/>
          <a:lstStyle/>
          <a:p>
            <a:endParaRPr lang="en-US">
              <a:latin typeface="Times New Roman" panose="02020603050405020304" pitchFamily="18" charset="0"/>
              <a:cs typeface="Times New Roman" panose="02020603050405020304" pitchFamily="18" charset="0"/>
            </a:endParaRPr>
          </a:p>
        </p:txBody>
      </p:sp>
      <p:sp>
        <p:nvSpPr>
          <p:cNvPr id="18" name="Freeform 18"/>
          <p:cNvSpPr/>
          <p:nvPr/>
        </p:nvSpPr>
        <p:spPr>
          <a:xfrm>
            <a:off x="1703489" y="1104402"/>
            <a:ext cx="949078" cy="949078"/>
          </a:xfrm>
          <a:custGeom>
            <a:avLst/>
            <a:gdLst/>
            <a:ahLst/>
            <a:cxnLst/>
            <a:rect l="l" t="t" r="r" b="b"/>
            <a:pathLst>
              <a:path w="949078" h="949078">
                <a:moveTo>
                  <a:pt x="0" y="0"/>
                </a:moveTo>
                <a:lnTo>
                  <a:pt x="949077" y="0"/>
                </a:lnTo>
                <a:lnTo>
                  <a:pt x="949077" y="949078"/>
                </a:lnTo>
                <a:lnTo>
                  <a:pt x="0" y="949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9" name="Freeform 19"/>
          <p:cNvSpPr/>
          <p:nvPr/>
        </p:nvSpPr>
        <p:spPr>
          <a:xfrm>
            <a:off x="12919188" y="6199477"/>
            <a:ext cx="7266979" cy="4100696"/>
          </a:xfrm>
          <a:custGeom>
            <a:avLst/>
            <a:gdLst/>
            <a:ahLst/>
            <a:cxnLst/>
            <a:rect l="l" t="t" r="r" b="b"/>
            <a:pathLst>
              <a:path w="7266979" h="4100696">
                <a:moveTo>
                  <a:pt x="0" y="0"/>
                </a:moveTo>
                <a:lnTo>
                  <a:pt x="7266979" y="0"/>
                </a:lnTo>
                <a:lnTo>
                  <a:pt x="7266979" y="4100696"/>
                </a:lnTo>
                <a:lnTo>
                  <a:pt x="0" y="4100696"/>
                </a:lnTo>
                <a:lnTo>
                  <a:pt x="0" y="0"/>
                </a:lnTo>
                <a:close/>
              </a:path>
            </a:pathLst>
          </a:custGeom>
          <a:blipFill>
            <a:blip r:embed="rId4"/>
            <a:stretch>
              <a:fillRect l="-159" r="-159"/>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20" name="Group 20"/>
          <p:cNvGrpSpPr/>
          <p:nvPr/>
        </p:nvGrpSpPr>
        <p:grpSpPr>
          <a:xfrm>
            <a:off x="2730549" y="2159520"/>
            <a:ext cx="13241756" cy="3335415"/>
            <a:chOff x="-628453" y="-887501"/>
            <a:chExt cx="17655673" cy="4447221"/>
          </a:xfrm>
        </p:grpSpPr>
        <p:sp>
          <p:nvSpPr>
            <p:cNvPr id="21" name="TextBox 21"/>
            <p:cNvSpPr txBox="1"/>
            <p:nvPr/>
          </p:nvSpPr>
          <p:spPr>
            <a:xfrm>
              <a:off x="2600021" y="-887501"/>
              <a:ext cx="14427199" cy="797269"/>
            </a:xfrm>
            <a:prstGeom prst="rect">
              <a:avLst/>
            </a:prstGeom>
          </p:spPr>
          <p:txBody>
            <a:bodyPr lIns="0" tIns="0" rIns="0" bIns="0" rtlCol="0" anchor="t">
              <a:spAutoFit/>
            </a:bodyPr>
            <a:lstStyle/>
            <a:p>
              <a:pPr>
                <a:lnSpc>
                  <a:spcPts val="5039"/>
                </a:lnSpc>
              </a:pPr>
              <a:r>
                <a:rPr lang="en-US" sz="3599" spc="179" dirty="0">
                  <a:solidFill>
                    <a:srgbClr val="2938FA"/>
                  </a:solidFill>
                  <a:latin typeface="Times New Roman" panose="02020603050405020304" pitchFamily="18" charset="0"/>
                  <a:cs typeface="Times New Roman" panose="02020603050405020304" pitchFamily="18" charset="0"/>
                </a:rPr>
                <a:t>NGHIÊN CỨU VÀ XÂY DỰNG</a:t>
              </a:r>
            </a:p>
          </p:txBody>
        </p:sp>
        <p:sp>
          <p:nvSpPr>
            <p:cNvPr id="22" name="TextBox 22"/>
            <p:cNvSpPr txBox="1"/>
            <p:nvPr/>
          </p:nvSpPr>
          <p:spPr>
            <a:xfrm>
              <a:off x="-628453" y="474686"/>
              <a:ext cx="15840616" cy="3085034"/>
            </a:xfrm>
            <a:prstGeom prst="rect">
              <a:avLst/>
            </a:prstGeom>
          </p:spPr>
          <p:txBody>
            <a:bodyPr wrap="square" lIns="0" tIns="0" rIns="0" bIns="0" rtlCol="0" anchor="t">
              <a:spAutoFit/>
            </a:bodyPr>
            <a:lstStyle/>
            <a:p>
              <a:pPr algn="ctr">
                <a:lnSpc>
                  <a:spcPts val="9600"/>
                </a:lnSpc>
              </a:pPr>
              <a:r>
                <a:rPr lang="en-US" sz="5300" b="1" spc="-192" dirty="0">
                  <a:solidFill>
                    <a:srgbClr val="2938FA"/>
                  </a:solidFill>
                  <a:latin typeface="Times New Roman" panose="02020603050405020304" pitchFamily="18" charset="0"/>
                  <a:cs typeface="Times New Roman" panose="02020603050405020304" pitchFamily="18" charset="0"/>
                </a:rPr>
                <a:t>TRÒ CHƠI TÌM ĐƯỜNG ĐI TRONG MÊ CUNG CÓ SỬ DỤNG THUẬT TOÁN A*</a:t>
              </a:r>
            </a:p>
          </p:txBody>
        </p:sp>
      </p:grpSp>
      <p:sp>
        <p:nvSpPr>
          <p:cNvPr id="23" name="Freeform 23"/>
          <p:cNvSpPr/>
          <p:nvPr/>
        </p:nvSpPr>
        <p:spPr>
          <a:xfrm>
            <a:off x="11260032" y="393072"/>
            <a:ext cx="563331" cy="456810"/>
          </a:xfrm>
          <a:custGeom>
            <a:avLst/>
            <a:gdLst/>
            <a:ahLst/>
            <a:cxnLst/>
            <a:rect l="l" t="t" r="r" b="b"/>
            <a:pathLst>
              <a:path w="563331" h="456810">
                <a:moveTo>
                  <a:pt x="0" y="0"/>
                </a:moveTo>
                <a:lnTo>
                  <a:pt x="563331" y="0"/>
                </a:lnTo>
                <a:lnTo>
                  <a:pt x="563331" y="456810"/>
                </a:lnTo>
                <a:lnTo>
                  <a:pt x="0" y="456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4" name="Freeform 24"/>
          <p:cNvSpPr/>
          <p:nvPr/>
        </p:nvSpPr>
        <p:spPr>
          <a:xfrm>
            <a:off x="11694098" y="1362510"/>
            <a:ext cx="563331" cy="456810"/>
          </a:xfrm>
          <a:custGeom>
            <a:avLst/>
            <a:gdLst/>
            <a:ahLst/>
            <a:cxnLst/>
            <a:rect l="l" t="t" r="r" b="b"/>
            <a:pathLst>
              <a:path w="563331" h="456810">
                <a:moveTo>
                  <a:pt x="0" y="0"/>
                </a:moveTo>
                <a:lnTo>
                  <a:pt x="563331" y="0"/>
                </a:lnTo>
                <a:lnTo>
                  <a:pt x="563331" y="456810"/>
                </a:lnTo>
                <a:lnTo>
                  <a:pt x="0" y="456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5" name="Freeform 25"/>
          <p:cNvSpPr/>
          <p:nvPr/>
        </p:nvSpPr>
        <p:spPr>
          <a:xfrm>
            <a:off x="11412432" y="853954"/>
            <a:ext cx="563331" cy="456810"/>
          </a:xfrm>
          <a:custGeom>
            <a:avLst/>
            <a:gdLst/>
            <a:ahLst/>
            <a:cxnLst/>
            <a:rect l="l" t="t" r="r" b="b"/>
            <a:pathLst>
              <a:path w="563331" h="456810">
                <a:moveTo>
                  <a:pt x="0" y="0"/>
                </a:moveTo>
                <a:lnTo>
                  <a:pt x="563331" y="0"/>
                </a:lnTo>
                <a:lnTo>
                  <a:pt x="563331" y="456810"/>
                </a:lnTo>
                <a:lnTo>
                  <a:pt x="0" y="456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6" name="Freeform 26"/>
          <p:cNvSpPr/>
          <p:nvPr/>
        </p:nvSpPr>
        <p:spPr>
          <a:xfrm>
            <a:off x="12758169" y="898041"/>
            <a:ext cx="563331" cy="456810"/>
          </a:xfrm>
          <a:custGeom>
            <a:avLst/>
            <a:gdLst/>
            <a:ahLst/>
            <a:cxnLst/>
            <a:rect l="l" t="t" r="r" b="b"/>
            <a:pathLst>
              <a:path w="563331" h="456810">
                <a:moveTo>
                  <a:pt x="0" y="0"/>
                </a:moveTo>
                <a:lnTo>
                  <a:pt x="563331" y="0"/>
                </a:lnTo>
                <a:lnTo>
                  <a:pt x="563331" y="456810"/>
                </a:lnTo>
                <a:lnTo>
                  <a:pt x="0" y="456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7" name="Freeform 27"/>
          <p:cNvSpPr/>
          <p:nvPr/>
        </p:nvSpPr>
        <p:spPr>
          <a:xfrm>
            <a:off x="12065573" y="898041"/>
            <a:ext cx="563331" cy="456810"/>
          </a:xfrm>
          <a:custGeom>
            <a:avLst/>
            <a:gdLst/>
            <a:ahLst/>
            <a:cxnLst/>
            <a:rect l="l" t="t" r="r" b="b"/>
            <a:pathLst>
              <a:path w="563331" h="456810">
                <a:moveTo>
                  <a:pt x="0" y="0"/>
                </a:moveTo>
                <a:lnTo>
                  <a:pt x="563331" y="0"/>
                </a:lnTo>
                <a:lnTo>
                  <a:pt x="563331" y="456810"/>
                </a:lnTo>
                <a:lnTo>
                  <a:pt x="0" y="456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8" name="Freeform 28"/>
          <p:cNvSpPr/>
          <p:nvPr/>
        </p:nvSpPr>
        <p:spPr>
          <a:xfrm>
            <a:off x="12695169" y="371028"/>
            <a:ext cx="563331" cy="456810"/>
          </a:xfrm>
          <a:custGeom>
            <a:avLst/>
            <a:gdLst/>
            <a:ahLst/>
            <a:cxnLst/>
            <a:rect l="l" t="t" r="r" b="b"/>
            <a:pathLst>
              <a:path w="563331" h="456810">
                <a:moveTo>
                  <a:pt x="0" y="0"/>
                </a:moveTo>
                <a:lnTo>
                  <a:pt x="563331" y="0"/>
                </a:lnTo>
                <a:lnTo>
                  <a:pt x="563331" y="456810"/>
                </a:lnTo>
                <a:lnTo>
                  <a:pt x="0" y="456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9" name="Freeform 29"/>
          <p:cNvSpPr/>
          <p:nvPr/>
        </p:nvSpPr>
        <p:spPr>
          <a:xfrm>
            <a:off x="11975763" y="393072"/>
            <a:ext cx="563331" cy="456810"/>
          </a:xfrm>
          <a:custGeom>
            <a:avLst/>
            <a:gdLst/>
            <a:ahLst/>
            <a:cxnLst/>
            <a:rect l="l" t="t" r="r" b="b"/>
            <a:pathLst>
              <a:path w="563331" h="456810">
                <a:moveTo>
                  <a:pt x="0" y="0"/>
                </a:moveTo>
                <a:lnTo>
                  <a:pt x="563331" y="0"/>
                </a:lnTo>
                <a:lnTo>
                  <a:pt x="563331" y="456810"/>
                </a:lnTo>
                <a:lnTo>
                  <a:pt x="0" y="456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0" name="Freeform 30"/>
          <p:cNvSpPr/>
          <p:nvPr/>
        </p:nvSpPr>
        <p:spPr>
          <a:xfrm>
            <a:off x="13039834" y="1384554"/>
            <a:ext cx="563331" cy="456810"/>
          </a:xfrm>
          <a:custGeom>
            <a:avLst/>
            <a:gdLst/>
            <a:ahLst/>
            <a:cxnLst/>
            <a:rect l="l" t="t" r="r" b="b"/>
            <a:pathLst>
              <a:path w="563331" h="456810">
                <a:moveTo>
                  <a:pt x="0" y="0"/>
                </a:moveTo>
                <a:lnTo>
                  <a:pt x="563331" y="0"/>
                </a:lnTo>
                <a:lnTo>
                  <a:pt x="563331" y="456810"/>
                </a:lnTo>
                <a:lnTo>
                  <a:pt x="0" y="456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1" name="Freeform 31"/>
          <p:cNvSpPr/>
          <p:nvPr/>
        </p:nvSpPr>
        <p:spPr>
          <a:xfrm>
            <a:off x="12347238" y="1340466"/>
            <a:ext cx="563331" cy="456810"/>
          </a:xfrm>
          <a:custGeom>
            <a:avLst/>
            <a:gdLst/>
            <a:ahLst/>
            <a:cxnLst/>
            <a:rect l="l" t="t" r="r" b="b"/>
            <a:pathLst>
              <a:path w="563331" h="456810">
                <a:moveTo>
                  <a:pt x="0" y="0"/>
                </a:moveTo>
                <a:lnTo>
                  <a:pt x="563331" y="0"/>
                </a:lnTo>
                <a:lnTo>
                  <a:pt x="563331" y="456810"/>
                </a:lnTo>
                <a:lnTo>
                  <a:pt x="0" y="456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2" name="TextBox 32"/>
          <p:cNvSpPr txBox="1"/>
          <p:nvPr/>
        </p:nvSpPr>
        <p:spPr>
          <a:xfrm>
            <a:off x="16552153" y="626354"/>
            <a:ext cx="6877974" cy="550259"/>
          </a:xfrm>
          <a:prstGeom prst="rect">
            <a:avLst/>
          </a:prstGeom>
        </p:spPr>
        <p:txBody>
          <a:bodyPr wrap="square" lIns="0" tIns="0" rIns="0" bIns="0" rtlCol="0" anchor="t">
            <a:spAutoFit/>
          </a:bodyPr>
          <a:lstStyle/>
          <a:p>
            <a:pPr>
              <a:lnSpc>
                <a:spcPts val="4319"/>
              </a:lnSpc>
            </a:pPr>
            <a:r>
              <a:rPr lang="en-US" sz="3599" b="1" spc="431" dirty="0">
                <a:solidFill>
                  <a:srgbClr val="2938FA"/>
                </a:solidFill>
                <a:latin typeface="Times New Roman" panose="02020603050405020304" pitchFamily="18" charset="0"/>
                <a:cs typeface="Times New Roman" panose="02020603050405020304" pitchFamily="18" charset="0"/>
              </a:rPr>
              <a:t>21CN2</a:t>
            </a:r>
          </a:p>
        </p:txBody>
      </p:sp>
      <p:pic>
        <p:nvPicPr>
          <p:cNvPr id="4104" name="Picture 8" descr="Line Chat Sticker for iOS &amp; Android | GIPHY"/>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5930440" y="-724697"/>
            <a:ext cx="3460850" cy="340316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B8B3009-479B-8AC7-8890-D69A3FFB07E3}"/>
              </a:ext>
            </a:extLst>
          </p:cNvPr>
          <p:cNvSpPr txBox="1"/>
          <p:nvPr/>
        </p:nvSpPr>
        <p:spPr>
          <a:xfrm>
            <a:off x="8652070" y="6259088"/>
            <a:ext cx="9853297" cy="2677656"/>
          </a:xfrm>
          <a:prstGeom prst="rect">
            <a:avLst/>
          </a:prstGeom>
          <a:noFill/>
        </p:spPr>
        <p:txBody>
          <a:bodyPr wrap="square" rtlCol="0">
            <a:spAutoFit/>
          </a:bodyPr>
          <a:lstStyle/>
          <a:p>
            <a:r>
              <a:rPr lang="en-US" sz="2800" b="1" spc="179" dirty="0">
                <a:latin typeface="Times New Roman" panose="02020603050405020304" pitchFamily="18" charset="0"/>
                <a:cs typeface="Times New Roman" panose="02020603050405020304" pitchFamily="18" charset="0"/>
              </a:rPr>
              <a:t>GVHD: 		</a:t>
            </a:r>
            <a:r>
              <a:rPr lang="en-US" sz="2800" spc="179" dirty="0" err="1">
                <a:latin typeface="Times New Roman" panose="02020603050405020304" pitchFamily="18" charset="0"/>
                <a:cs typeface="Times New Roman" panose="02020603050405020304" pitchFamily="18" charset="0"/>
              </a:rPr>
              <a:t>ThS.Nguyễn</a:t>
            </a:r>
            <a:r>
              <a:rPr lang="en-US" sz="2800" spc="179" dirty="0">
                <a:latin typeface="Times New Roman" panose="02020603050405020304" pitchFamily="18" charset="0"/>
                <a:cs typeface="Times New Roman" panose="02020603050405020304" pitchFamily="18" charset="0"/>
              </a:rPr>
              <a:t> </a:t>
            </a:r>
            <a:r>
              <a:rPr lang="en-US" sz="2800" spc="179" dirty="0" err="1">
                <a:latin typeface="Times New Roman" panose="02020603050405020304" pitchFamily="18" charset="0"/>
                <a:cs typeface="Times New Roman" panose="02020603050405020304" pitchFamily="18" charset="0"/>
              </a:rPr>
              <a:t>Thị</a:t>
            </a:r>
            <a:r>
              <a:rPr lang="en-US" sz="2800" spc="179" dirty="0">
                <a:latin typeface="Times New Roman" panose="02020603050405020304" pitchFamily="18" charset="0"/>
                <a:cs typeface="Times New Roman" panose="02020603050405020304" pitchFamily="18" charset="0"/>
              </a:rPr>
              <a:t> </a:t>
            </a:r>
            <a:r>
              <a:rPr lang="en-US" sz="2800" spc="179" dirty="0" err="1">
                <a:latin typeface="Times New Roman" panose="02020603050405020304" pitchFamily="18" charset="0"/>
                <a:cs typeface="Times New Roman" panose="02020603050405020304" pitchFamily="18" charset="0"/>
              </a:rPr>
              <a:t>Huệ</a:t>
            </a:r>
            <a:r>
              <a:rPr lang="en-US" sz="2800" spc="179" dirty="0">
                <a:latin typeface="Times New Roman" panose="02020603050405020304" pitchFamily="18" charset="0"/>
                <a:cs typeface="Times New Roman" panose="02020603050405020304" pitchFamily="18" charset="0"/>
              </a:rPr>
              <a:t>	</a:t>
            </a:r>
            <a:r>
              <a:rPr lang="en-US" sz="2800" b="1" spc="179" dirty="0">
                <a:latin typeface="Times New Roman" panose="02020603050405020304" pitchFamily="18" charset="0"/>
                <a:cs typeface="Times New Roman" panose="02020603050405020304" pitchFamily="18" charset="0"/>
              </a:rPr>
              <a:t>	</a:t>
            </a:r>
          </a:p>
          <a:p>
            <a:r>
              <a:rPr lang="en-US" sz="2800" b="1" spc="179" dirty="0">
                <a:latin typeface="Times New Roman" panose="02020603050405020304" pitchFamily="18" charset="0"/>
                <a:cs typeface="Times New Roman" panose="02020603050405020304" pitchFamily="18" charset="0"/>
              </a:rPr>
              <a:t>NHÓM 8	</a:t>
            </a:r>
            <a:r>
              <a:rPr lang="en-US" sz="2800" spc="179" dirty="0">
                <a:latin typeface="Times New Roman" panose="02020603050405020304" pitchFamily="18" charset="0"/>
                <a:cs typeface="Times New Roman" panose="02020603050405020304" pitchFamily="18" charset="0"/>
              </a:rPr>
              <a:t>	Lê Quang </a:t>
            </a:r>
            <a:r>
              <a:rPr lang="en-US" sz="2800" spc="179" dirty="0" err="1">
                <a:latin typeface="Times New Roman" panose="02020603050405020304" pitchFamily="18" charset="0"/>
                <a:cs typeface="Times New Roman" panose="02020603050405020304" pitchFamily="18" charset="0"/>
              </a:rPr>
              <a:t>Diễm</a:t>
            </a:r>
            <a:r>
              <a:rPr lang="en-US" sz="2800" spc="179" dirty="0">
                <a:latin typeface="Times New Roman" panose="02020603050405020304" pitchFamily="18" charset="0"/>
                <a:cs typeface="Times New Roman" panose="02020603050405020304" pitchFamily="18" charset="0"/>
              </a:rPr>
              <a:t> </a:t>
            </a:r>
          </a:p>
          <a:p>
            <a:r>
              <a:rPr lang="en-US" sz="2800" spc="179" dirty="0">
                <a:latin typeface="Times New Roman" panose="02020603050405020304" pitchFamily="18" charset="0"/>
                <a:cs typeface="Times New Roman" panose="02020603050405020304" pitchFamily="18" charset="0"/>
              </a:rPr>
              <a:t>			</a:t>
            </a:r>
            <a:r>
              <a:rPr lang="en-US" sz="2800" spc="179" dirty="0" err="1">
                <a:latin typeface="Times New Roman" panose="02020603050405020304" pitchFamily="18" charset="0"/>
                <a:cs typeface="Times New Roman" panose="02020603050405020304" pitchFamily="18" charset="0"/>
              </a:rPr>
              <a:t>Trần</a:t>
            </a:r>
            <a:r>
              <a:rPr lang="en-US" sz="2800" spc="179" dirty="0">
                <a:latin typeface="Times New Roman" panose="02020603050405020304" pitchFamily="18" charset="0"/>
                <a:cs typeface="Times New Roman" panose="02020603050405020304" pitchFamily="18" charset="0"/>
              </a:rPr>
              <a:t> Thanh </a:t>
            </a:r>
            <a:r>
              <a:rPr lang="en-US" sz="2800" spc="179" dirty="0" err="1">
                <a:latin typeface="Times New Roman" panose="02020603050405020304" pitchFamily="18" charset="0"/>
                <a:cs typeface="Times New Roman" panose="02020603050405020304" pitchFamily="18" charset="0"/>
              </a:rPr>
              <a:t>Hiền</a:t>
            </a:r>
            <a:endParaRPr lang="en-US" sz="2800" spc="179" dirty="0">
              <a:latin typeface="Times New Roman" panose="02020603050405020304" pitchFamily="18" charset="0"/>
              <a:cs typeface="Times New Roman" panose="02020603050405020304" pitchFamily="18" charset="0"/>
            </a:endParaRPr>
          </a:p>
          <a:p>
            <a:r>
              <a:rPr lang="en-US" sz="2800" spc="179" dirty="0">
                <a:latin typeface="Times New Roman" panose="02020603050405020304" pitchFamily="18" charset="0"/>
                <a:cs typeface="Times New Roman" panose="02020603050405020304" pitchFamily="18" charset="0"/>
              </a:rPr>
              <a:t>			</a:t>
            </a:r>
            <a:r>
              <a:rPr lang="en-US" sz="2800" spc="179" dirty="0" err="1">
                <a:latin typeface="Times New Roman" panose="02020603050405020304" pitchFamily="18" charset="0"/>
                <a:cs typeface="Times New Roman" panose="02020603050405020304" pitchFamily="18" charset="0"/>
              </a:rPr>
              <a:t>Trần</a:t>
            </a:r>
            <a:r>
              <a:rPr lang="en-US" sz="2800" spc="179" dirty="0">
                <a:latin typeface="Times New Roman" panose="02020603050405020304" pitchFamily="18" charset="0"/>
                <a:cs typeface="Times New Roman" panose="02020603050405020304" pitchFamily="18" charset="0"/>
              </a:rPr>
              <a:t> </a:t>
            </a:r>
            <a:r>
              <a:rPr lang="en-US" sz="2800" spc="179" dirty="0" err="1">
                <a:latin typeface="Times New Roman" panose="02020603050405020304" pitchFamily="18" charset="0"/>
                <a:cs typeface="Times New Roman" panose="02020603050405020304" pitchFamily="18" charset="0"/>
              </a:rPr>
              <a:t>Nhật</a:t>
            </a:r>
            <a:r>
              <a:rPr lang="en-US" sz="2800" spc="179" dirty="0">
                <a:latin typeface="Times New Roman" panose="02020603050405020304" pitchFamily="18" charset="0"/>
                <a:cs typeface="Times New Roman" panose="02020603050405020304" pitchFamily="18" charset="0"/>
              </a:rPr>
              <a:t> Nam</a:t>
            </a:r>
          </a:p>
          <a:p>
            <a:r>
              <a:rPr lang="en-US" sz="2800" spc="179" dirty="0">
                <a:latin typeface="Times New Roman" panose="02020603050405020304" pitchFamily="18" charset="0"/>
                <a:cs typeface="Times New Roman" panose="02020603050405020304" pitchFamily="18" charset="0"/>
              </a:rPr>
              <a:t>			Hoàng Duy </a:t>
            </a:r>
            <a:r>
              <a:rPr lang="en-US" sz="2800" spc="179" dirty="0" err="1">
                <a:latin typeface="Times New Roman" panose="02020603050405020304" pitchFamily="18" charset="0"/>
                <a:cs typeface="Times New Roman" panose="02020603050405020304" pitchFamily="18" charset="0"/>
              </a:rPr>
              <a:t>Tưởng</a:t>
            </a:r>
            <a:endParaRPr lang="en-US" sz="2800" spc="179" dirty="0">
              <a:latin typeface="Times New Roman" panose="02020603050405020304" pitchFamily="18" charset="0"/>
              <a:cs typeface="Times New Roman" panose="02020603050405020304" pitchFamily="18" charset="0"/>
            </a:endParaRPr>
          </a:p>
          <a:p>
            <a:r>
              <a:rPr lang="en-US" sz="2800" spc="179" dirty="0">
                <a:latin typeface="Times New Roman" panose="02020603050405020304" pitchFamily="18" charset="0"/>
                <a:cs typeface="Times New Roman" panose="02020603050405020304" pitchFamily="18" charset="0"/>
              </a:rPr>
              <a:t>			Hà </a:t>
            </a:r>
            <a:r>
              <a:rPr lang="en-US" sz="2800" spc="179" dirty="0" err="1">
                <a:latin typeface="Times New Roman" panose="02020603050405020304" pitchFamily="18" charset="0"/>
                <a:cs typeface="Times New Roman" panose="02020603050405020304" pitchFamily="18" charset="0"/>
              </a:rPr>
              <a:t>Quốc</a:t>
            </a:r>
            <a:r>
              <a:rPr lang="en-US" sz="2800" spc="179" dirty="0">
                <a:latin typeface="Times New Roman" panose="02020603050405020304" pitchFamily="18" charset="0"/>
                <a:cs typeface="Times New Roman" panose="02020603050405020304" pitchFamily="18" charset="0"/>
              </a:rPr>
              <a:t> </a:t>
            </a:r>
            <a:r>
              <a:rPr lang="en-US" sz="2800" spc="179" dirty="0" err="1">
                <a:latin typeface="Times New Roman" panose="02020603050405020304" pitchFamily="18" charset="0"/>
                <a:cs typeface="Times New Roman" panose="02020603050405020304" pitchFamily="18" charset="0"/>
              </a:rPr>
              <a:t>Việt</a:t>
            </a:r>
            <a:endParaRPr lang="en-US" sz="2800" spc="179" dirty="0">
              <a:latin typeface="Times New Roman" panose="02020603050405020304" pitchFamily="18" charset="0"/>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9BEF52EB-1AD0-1702-8E20-B0640BDD675C}"/>
              </a:ext>
            </a:extLst>
          </p:cNvPr>
          <p:cNvCxnSpPr/>
          <p:nvPr/>
        </p:nvCxnSpPr>
        <p:spPr>
          <a:xfrm>
            <a:off x="3810000" y="5829300"/>
            <a:ext cx="9793165" cy="0"/>
          </a:xfrm>
          <a:prstGeom prst="line">
            <a:avLst/>
          </a:prstGeom>
          <a:ln w="53975">
            <a:solidFill>
              <a:srgbClr val="2938FA"/>
            </a:solidFill>
          </a:ln>
        </p:spPr>
        <p:style>
          <a:lnRef idx="1">
            <a:schemeClr val="dk1"/>
          </a:lnRef>
          <a:fillRef idx="0">
            <a:schemeClr val="dk1"/>
          </a:fillRef>
          <a:effectRef idx="0">
            <a:schemeClr val="dk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723DD895-7590-DA61-8A7B-1D26273BB314}"/>
              </a:ext>
            </a:extLst>
          </p:cNvPr>
          <p:cNvSpPr/>
          <p:nvPr/>
        </p:nvSpPr>
        <p:spPr>
          <a:xfrm>
            <a:off x="92985" y="7620"/>
            <a:ext cx="18288000" cy="10923918"/>
          </a:xfrm>
          <a:prstGeom prst="rect">
            <a:avLst/>
          </a:prstGeom>
          <a:solidFill>
            <a:srgbClr val="F8EAF3"/>
          </a:solid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11">
            <a:extLst>
              <a:ext uri="{FF2B5EF4-FFF2-40B4-BE49-F238E27FC236}">
                <a16:creationId xmlns:a16="http://schemas.microsoft.com/office/drawing/2014/main" id="{232CF55E-6664-9DC9-D018-0BA12D96DBEB}"/>
              </a:ext>
            </a:extLst>
          </p:cNvPr>
          <p:cNvSpPr/>
          <p:nvPr/>
        </p:nvSpPr>
        <p:spPr>
          <a:xfrm>
            <a:off x="685798" y="800100"/>
            <a:ext cx="7751773" cy="4876800"/>
          </a:xfrm>
          <a:custGeom>
            <a:avLst/>
            <a:gdLst/>
            <a:ahLst/>
            <a:cxnLst/>
            <a:rect l="l" t="t" r="r" b="b"/>
            <a:pathLst>
              <a:path w="6746824" h="3477903">
                <a:moveTo>
                  <a:pt x="0" y="0"/>
                </a:moveTo>
                <a:lnTo>
                  <a:pt x="6746824" y="0"/>
                </a:lnTo>
                <a:lnTo>
                  <a:pt x="6746824" y="3477903"/>
                </a:lnTo>
                <a:lnTo>
                  <a:pt x="0" y="3477903"/>
                </a:lnTo>
                <a:lnTo>
                  <a:pt x="0" y="0"/>
                </a:lnTo>
                <a:close/>
              </a:path>
            </a:pathLst>
          </a:custGeom>
          <a:blipFill>
            <a:blip r:embed="rId2"/>
            <a:stretch>
              <a:fillRect t="-1239" b="-1239"/>
            </a:stretch>
          </a:blipFill>
        </p:spPr>
        <p:txBody>
          <a:bodyPr/>
          <a:lstStyle/>
          <a:p>
            <a:pPr algn="just"/>
            <a:endParaRPr lang="en-US" sz="2800">
              <a:latin typeface="Times New Roman" panose="02020603050405020304" pitchFamily="18" charset="0"/>
              <a:cs typeface="Times New Roman" panose="02020603050405020304" pitchFamily="18" charset="0"/>
            </a:endParaRPr>
          </a:p>
        </p:txBody>
      </p:sp>
      <p:sp>
        <p:nvSpPr>
          <p:cNvPr id="8" name="TextBox 16">
            <a:extLst>
              <a:ext uri="{FF2B5EF4-FFF2-40B4-BE49-F238E27FC236}">
                <a16:creationId xmlns:a16="http://schemas.microsoft.com/office/drawing/2014/main" id="{391BB258-5BCD-EDBE-EECC-011D44B0D350}"/>
              </a:ext>
            </a:extLst>
          </p:cNvPr>
          <p:cNvSpPr txBox="1"/>
          <p:nvPr/>
        </p:nvSpPr>
        <p:spPr>
          <a:xfrm>
            <a:off x="844327" y="6362700"/>
            <a:ext cx="7434713" cy="1571328"/>
          </a:xfrm>
          <a:prstGeom prst="rect">
            <a:avLst/>
          </a:prstGeom>
        </p:spPr>
        <p:txBody>
          <a:bodyPr wrap="square" lIns="0" tIns="0" rIns="0" bIns="0" rtlCol="0" anchor="t">
            <a:spAutoFit/>
          </a:bodyPr>
          <a:lstStyle/>
          <a:p>
            <a:pPr marL="457200" indent="-457200" algn="just">
              <a:lnSpc>
                <a:spcPts val="4200"/>
              </a:lnSpc>
              <a:buFont typeface="Arial" panose="020B0604020202020204" pitchFamily="34" charset="0"/>
              <a:buChar char="•"/>
            </a:pPr>
            <a:r>
              <a:rPr lang="en-US" sz="2800" spc="30" dirty="0">
                <a:latin typeface="Times New Roman" panose="02020603050405020304" pitchFamily="18" charset="0"/>
                <a:cs typeface="Times New Roman" panose="02020603050405020304" pitchFamily="18" charset="0"/>
              </a:rPr>
              <a:t>Ở </a:t>
            </a:r>
            <a:r>
              <a:rPr lang="en-US" sz="2800" spc="30" dirty="0" err="1">
                <a:latin typeface="Times New Roman" panose="02020603050405020304" pitchFamily="18" charset="0"/>
                <a:cs typeface="Times New Roman" panose="02020603050405020304" pitchFamily="18" charset="0"/>
              </a:rPr>
              <a:t>giữa</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màn</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hình</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có</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một</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nút</a:t>
            </a:r>
            <a:r>
              <a:rPr lang="en-US" sz="2800" spc="30" dirty="0">
                <a:latin typeface="Times New Roman" panose="02020603050405020304" pitchFamily="18" charset="0"/>
                <a:cs typeface="Times New Roman" panose="02020603050405020304" pitchFamily="18" charset="0"/>
              </a:rPr>
              <a:t> "Start" </a:t>
            </a:r>
            <a:r>
              <a:rPr lang="en-US" sz="2800" spc="30" dirty="0" err="1">
                <a:latin typeface="Times New Roman" panose="02020603050405020304" pitchFamily="18" charset="0"/>
                <a:cs typeface="Times New Roman" panose="02020603050405020304" pitchFamily="18" charset="0"/>
              </a:rPr>
              <a:t>có</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hình</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ảnh</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thích</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hợp</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chờ</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đợi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người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chơi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nhấp</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vào</a:t>
            </a:r>
            <a:r>
              <a:rPr lang="en-US" sz="2800" spc="30" dirty="0">
                <a:latin typeface="Times New Roman" panose="02020603050405020304" pitchFamily="18" charset="0"/>
                <a:cs typeface="Times New Roman" panose="02020603050405020304" pitchFamily="18" charset="0"/>
              </a:rPr>
              <a:t> </a:t>
            </a:r>
          </a:p>
          <a:p>
            <a:pPr algn="just">
              <a:lnSpc>
                <a:spcPts val="4199"/>
              </a:lnSpc>
            </a:pPr>
            <a:endParaRPr lang="en-US" sz="2800" spc="30" dirty="0">
              <a:latin typeface="Times New Roman" panose="02020603050405020304" pitchFamily="18" charset="0"/>
              <a:cs typeface="Times New Roman" panose="02020603050405020304" pitchFamily="18" charset="0"/>
            </a:endParaRPr>
          </a:p>
        </p:txBody>
      </p:sp>
      <p:sp>
        <p:nvSpPr>
          <p:cNvPr id="10" name="Freeform 11">
            <a:extLst>
              <a:ext uri="{FF2B5EF4-FFF2-40B4-BE49-F238E27FC236}">
                <a16:creationId xmlns:a16="http://schemas.microsoft.com/office/drawing/2014/main" id="{16A1CF3E-F800-904C-7F8F-699AA2FE9BBD}"/>
              </a:ext>
            </a:extLst>
          </p:cNvPr>
          <p:cNvSpPr/>
          <p:nvPr/>
        </p:nvSpPr>
        <p:spPr>
          <a:xfrm>
            <a:off x="9236985" y="3543761"/>
            <a:ext cx="8772826" cy="4560460"/>
          </a:xfrm>
          <a:custGeom>
            <a:avLst/>
            <a:gdLst/>
            <a:ahLst/>
            <a:cxnLst/>
            <a:rect l="l" t="t" r="r" b="b"/>
            <a:pathLst>
              <a:path w="6964045" h="3676716">
                <a:moveTo>
                  <a:pt x="0" y="0"/>
                </a:moveTo>
                <a:lnTo>
                  <a:pt x="6964045" y="0"/>
                </a:lnTo>
                <a:lnTo>
                  <a:pt x="6964045" y="3676716"/>
                </a:lnTo>
                <a:lnTo>
                  <a:pt x="0" y="3676716"/>
                </a:lnTo>
                <a:lnTo>
                  <a:pt x="0" y="0"/>
                </a:lnTo>
                <a:close/>
              </a:path>
            </a:pathLst>
          </a:custGeom>
          <a:blipFill>
            <a:blip r:embed="rId3"/>
            <a:stretch>
              <a:fillRect/>
            </a:stretch>
          </a:blipFill>
        </p:spPr>
        <p:txBody>
          <a:bodyPr/>
          <a:lstStyle/>
          <a:p>
            <a:pPr algn="just"/>
            <a:endParaRPr lang="en-US" sz="2800">
              <a:latin typeface="Times New Roman" panose="02020603050405020304" pitchFamily="18" charset="0"/>
              <a:cs typeface="Times New Roman" panose="02020603050405020304" pitchFamily="18" charset="0"/>
            </a:endParaRPr>
          </a:p>
        </p:txBody>
      </p:sp>
      <p:sp>
        <p:nvSpPr>
          <p:cNvPr id="11" name="TextBox 15">
            <a:extLst>
              <a:ext uri="{FF2B5EF4-FFF2-40B4-BE49-F238E27FC236}">
                <a16:creationId xmlns:a16="http://schemas.microsoft.com/office/drawing/2014/main" id="{5BBD208F-5557-6C80-EE98-50E9F1797856}"/>
              </a:ext>
            </a:extLst>
          </p:cNvPr>
          <p:cNvSpPr txBox="1"/>
          <p:nvPr/>
        </p:nvSpPr>
        <p:spPr>
          <a:xfrm>
            <a:off x="9786044" y="8195854"/>
            <a:ext cx="7488738" cy="2103909"/>
          </a:xfrm>
          <a:prstGeom prst="rect">
            <a:avLst/>
          </a:prstGeom>
        </p:spPr>
        <p:txBody>
          <a:bodyPr wrap="square" lIns="0" tIns="0" rIns="0" bIns="0" rtlCol="0" anchor="t">
            <a:spAutoFit/>
          </a:bodyPr>
          <a:lstStyle/>
          <a:p>
            <a:pPr algn="just">
              <a:lnSpc>
                <a:spcPts val="4200"/>
              </a:lnSpc>
            </a:pPr>
            <a:r>
              <a:rPr lang="en-US" sz="2800" spc="30" dirty="0">
                <a:latin typeface="Times New Roman" panose="02020603050405020304" pitchFamily="18" charset="0"/>
                <a:cs typeface="Times New Roman" panose="02020603050405020304" pitchFamily="18" charset="0"/>
              </a:rPr>
              <a:t>Sau </a:t>
            </a:r>
            <a:r>
              <a:rPr lang="en-US" sz="2800" spc="30" dirty="0" err="1">
                <a:latin typeface="Times New Roman" panose="02020603050405020304" pitchFamily="18" charset="0"/>
                <a:cs typeface="Times New Roman" panose="02020603050405020304" pitchFamily="18" charset="0"/>
              </a:rPr>
              <a:t>khi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người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chơi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thu</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thập</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chìa</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khóa</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và</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đạt</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được</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mục</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tiêu</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chữ</a:t>
            </a:r>
            <a:r>
              <a:rPr lang="en-US" sz="2800" spc="30" dirty="0">
                <a:latin typeface="Times New Roman" panose="02020603050405020304" pitchFamily="18" charset="0"/>
                <a:cs typeface="Times New Roman" panose="02020603050405020304" pitchFamily="18" charset="0"/>
              </a:rPr>
              <a:t> “Victory” </a:t>
            </a:r>
            <a:r>
              <a:rPr lang="en-US" sz="2800" spc="30" dirty="0" err="1">
                <a:latin typeface="Times New Roman" panose="02020603050405020304" pitchFamily="18" charset="0"/>
                <a:cs typeface="Times New Roman" panose="02020603050405020304" pitchFamily="18" charset="0"/>
              </a:rPr>
              <a:t>xuất</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hiện</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mời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gọi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người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chơi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nhấn</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vào</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để</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hoàn</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thành</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và</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kết</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thúc</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trò</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chơi</a:t>
            </a:r>
            <a:r>
              <a:rPr lang="en-US" sz="2800" spc="30" dirty="0">
                <a:latin typeface="Times New Roman" panose="02020603050405020304" pitchFamily="18" charset="0"/>
                <a:cs typeface="Times New Roman" panose="02020603050405020304" pitchFamily="18" charset="0"/>
              </a:rPr>
              <a:t>.</a:t>
            </a:r>
          </a:p>
          <a:p>
            <a:pPr algn="just">
              <a:lnSpc>
                <a:spcPts val="4199"/>
              </a:lnSpc>
            </a:pPr>
            <a:endParaRPr lang="en-US" sz="2800" spc="30" dirty="0">
              <a:latin typeface="Times New Roman" panose="02020603050405020304" pitchFamily="18" charset="0"/>
              <a:cs typeface="Times New Roman" panose="02020603050405020304" pitchFamily="18" charset="0"/>
            </a:endParaRPr>
          </a:p>
        </p:txBody>
      </p:sp>
      <p:sp>
        <p:nvSpPr>
          <p:cNvPr id="12" name="TextBox 6">
            <a:extLst>
              <a:ext uri="{FF2B5EF4-FFF2-40B4-BE49-F238E27FC236}">
                <a16:creationId xmlns:a16="http://schemas.microsoft.com/office/drawing/2014/main" id="{EFAB14C8-D220-8FD1-FB81-34AD52B7A673}"/>
              </a:ext>
            </a:extLst>
          </p:cNvPr>
          <p:cNvSpPr txBox="1"/>
          <p:nvPr/>
        </p:nvSpPr>
        <p:spPr>
          <a:xfrm>
            <a:off x="9786044" y="1257300"/>
            <a:ext cx="7207307" cy="785087"/>
          </a:xfrm>
          <a:prstGeom prst="rect">
            <a:avLst/>
          </a:prstGeom>
        </p:spPr>
        <p:txBody>
          <a:bodyPr lIns="0" tIns="0" rIns="0" bIns="0" rtlCol="0" anchor="t">
            <a:spAutoFit/>
          </a:bodyPr>
          <a:lstStyle/>
          <a:p>
            <a:pPr algn="ctr">
              <a:lnSpc>
                <a:spcPts val="6092"/>
              </a:lnSpc>
            </a:pPr>
            <a:r>
              <a:rPr lang="en-US" sz="6600" b="1" dirty="0">
                <a:latin typeface="Times New Roman" panose="02020603050405020304" pitchFamily="18" charset="0"/>
                <a:cs typeface="Times New Roman" panose="02020603050405020304" pitchFamily="18" charset="0"/>
              </a:rPr>
              <a:t>GIAO DIỆN</a:t>
            </a:r>
          </a:p>
        </p:txBody>
      </p:sp>
    </p:spTree>
    <p:extLst>
      <p:ext uri="{BB962C8B-B14F-4D97-AF65-F5344CB8AC3E}">
        <p14:creationId xmlns:p14="http://schemas.microsoft.com/office/powerpoint/2010/main" val="316638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anim calcmode="lin" valueType="num">
                                      <p:cBhvr>
                                        <p:cTn id="21" dur="500" fill="hold"/>
                                        <p:tgtEl>
                                          <p:spTgt spid="10"/>
                                        </p:tgtEl>
                                        <p:attrNameLst>
                                          <p:attrName>ppt_x</p:attrName>
                                        </p:attrNameLst>
                                      </p:cBhvr>
                                      <p:tavLst>
                                        <p:tav tm="0">
                                          <p:val>
                                            <p:strVal val="#ppt_x"/>
                                          </p:val>
                                        </p:tav>
                                        <p:tav tm="100000">
                                          <p:val>
                                            <p:strVal val="#ppt_x"/>
                                          </p:val>
                                        </p:tav>
                                      </p:tavLst>
                                    </p:anim>
                                    <p:anim calcmode="lin" valueType="num">
                                      <p:cBhvr>
                                        <p:cTn id="22" dur="50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4130" y="764913"/>
            <a:ext cx="4092537" cy="1011973"/>
          </a:xfrm>
          <a:custGeom>
            <a:avLst/>
            <a:gdLst/>
            <a:ahLst/>
            <a:cxnLst/>
            <a:rect l="l" t="t" r="r" b="b"/>
            <a:pathLst>
              <a:path w="4092537" h="1011973">
                <a:moveTo>
                  <a:pt x="0" y="0"/>
                </a:moveTo>
                <a:lnTo>
                  <a:pt x="4092536" y="0"/>
                </a:lnTo>
                <a:lnTo>
                  <a:pt x="4092536" y="1011972"/>
                </a:lnTo>
                <a:lnTo>
                  <a:pt x="0" y="1011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AutoShape 3"/>
          <p:cNvSpPr/>
          <p:nvPr/>
        </p:nvSpPr>
        <p:spPr>
          <a:xfrm>
            <a:off x="-385322" y="76840"/>
            <a:ext cx="6909661" cy="10105693"/>
          </a:xfrm>
          <a:prstGeom prst="rect">
            <a:avLst/>
          </a:prstGeom>
          <a:solidFill>
            <a:srgbClr val="F8EAF3"/>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Freeform 4"/>
          <p:cNvSpPr/>
          <p:nvPr/>
        </p:nvSpPr>
        <p:spPr>
          <a:xfrm>
            <a:off x="13726593" y="782884"/>
            <a:ext cx="4019862" cy="994002"/>
          </a:xfrm>
          <a:custGeom>
            <a:avLst/>
            <a:gdLst/>
            <a:ahLst/>
            <a:cxnLst/>
            <a:rect l="l" t="t" r="r" b="b"/>
            <a:pathLst>
              <a:path w="4019862" h="994002">
                <a:moveTo>
                  <a:pt x="0" y="0"/>
                </a:moveTo>
                <a:lnTo>
                  <a:pt x="4019862" y="0"/>
                </a:lnTo>
                <a:lnTo>
                  <a:pt x="4019862" y="994002"/>
                </a:lnTo>
                <a:lnTo>
                  <a:pt x="0" y="994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grpSp>
        <p:nvGrpSpPr>
          <p:cNvPr id="5" name="Group 5"/>
          <p:cNvGrpSpPr/>
          <p:nvPr/>
        </p:nvGrpSpPr>
        <p:grpSpPr>
          <a:xfrm>
            <a:off x="6611294" y="489563"/>
            <a:ext cx="11676706" cy="9797437"/>
            <a:chOff x="0" y="0"/>
            <a:chExt cx="8453264" cy="7092782"/>
          </a:xfrm>
        </p:grpSpPr>
        <p:sp>
          <p:nvSpPr>
            <p:cNvPr id="6" name="Freeform 6"/>
            <p:cNvSpPr/>
            <p:nvPr/>
          </p:nvSpPr>
          <p:spPr>
            <a:xfrm>
              <a:off x="0" y="0"/>
              <a:ext cx="8453265" cy="7092782"/>
            </a:xfrm>
            <a:custGeom>
              <a:avLst/>
              <a:gdLst/>
              <a:ahLst/>
              <a:cxnLst/>
              <a:rect l="l" t="t" r="r" b="b"/>
              <a:pathLst>
                <a:path w="8453265" h="7092782">
                  <a:moveTo>
                    <a:pt x="0" y="0"/>
                  </a:moveTo>
                  <a:lnTo>
                    <a:pt x="0" y="7092782"/>
                  </a:lnTo>
                  <a:lnTo>
                    <a:pt x="8453265" y="7092782"/>
                  </a:lnTo>
                  <a:lnTo>
                    <a:pt x="8453265" y="0"/>
                  </a:lnTo>
                  <a:lnTo>
                    <a:pt x="0" y="0"/>
                  </a:lnTo>
                  <a:close/>
                  <a:moveTo>
                    <a:pt x="8392305" y="7031822"/>
                  </a:moveTo>
                  <a:lnTo>
                    <a:pt x="59690" y="7031822"/>
                  </a:lnTo>
                  <a:lnTo>
                    <a:pt x="59690" y="59690"/>
                  </a:lnTo>
                  <a:lnTo>
                    <a:pt x="8392305" y="59690"/>
                  </a:lnTo>
                  <a:lnTo>
                    <a:pt x="8392305" y="7031822"/>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7" name="AutoShape 7"/>
          <p:cNvSpPr/>
          <p:nvPr/>
        </p:nvSpPr>
        <p:spPr>
          <a:xfrm>
            <a:off x="31267" y="76840"/>
            <a:ext cx="1684617" cy="412723"/>
          </a:xfrm>
          <a:prstGeom prst="rect">
            <a:avLst/>
          </a:prstGeom>
          <a:solidFill>
            <a:srgbClr val="F1A5D6"/>
          </a:solidFill>
        </p:spPr>
        <p:txBody>
          <a:bodyPr/>
          <a:lstStyle/>
          <a:p>
            <a:endParaRPr lang="en-US">
              <a:latin typeface="Times New Roman" panose="02020603050405020304" pitchFamily="18" charset="0"/>
              <a:cs typeface="Times New Roman" panose="02020603050405020304" pitchFamily="18" charset="0"/>
            </a:endParaRPr>
          </a:p>
        </p:txBody>
      </p:sp>
      <p:grpSp>
        <p:nvGrpSpPr>
          <p:cNvPr id="8" name="Group 8"/>
          <p:cNvGrpSpPr/>
          <p:nvPr/>
        </p:nvGrpSpPr>
        <p:grpSpPr>
          <a:xfrm>
            <a:off x="0" y="0"/>
            <a:ext cx="18288000" cy="10287000"/>
            <a:chOff x="0" y="0"/>
            <a:chExt cx="13239462" cy="7447197"/>
          </a:xfrm>
        </p:grpSpPr>
        <p:sp>
          <p:nvSpPr>
            <p:cNvPr id="9" name="Freeform 9"/>
            <p:cNvSpPr/>
            <p:nvPr/>
          </p:nvSpPr>
          <p:spPr>
            <a:xfrm>
              <a:off x="0" y="0"/>
              <a:ext cx="13239462" cy="7447197"/>
            </a:xfrm>
            <a:custGeom>
              <a:avLst/>
              <a:gdLst/>
              <a:ahLst/>
              <a:cxnLst/>
              <a:rect l="l" t="t" r="r" b="b"/>
              <a:pathLst>
                <a:path w="13239462" h="7447197">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10" name="TextBox 10"/>
          <p:cNvSpPr txBox="1"/>
          <p:nvPr/>
        </p:nvSpPr>
        <p:spPr>
          <a:xfrm>
            <a:off x="8591076" y="962025"/>
            <a:ext cx="3858571" cy="528991"/>
          </a:xfrm>
          <a:prstGeom prst="rect">
            <a:avLst/>
          </a:prstGeom>
        </p:spPr>
        <p:txBody>
          <a:bodyPr lIns="0" tIns="0" rIns="0" bIns="0" rtlCol="0" anchor="t">
            <a:spAutoFit/>
          </a:bodyPr>
          <a:lstStyle/>
          <a:p>
            <a:pPr>
              <a:lnSpc>
                <a:spcPts val="4480"/>
              </a:lnSpc>
            </a:pPr>
            <a:r>
              <a:rPr lang="en-US" sz="3200" spc="288">
                <a:solidFill>
                  <a:srgbClr val="2938FA"/>
                </a:solidFill>
                <a:latin typeface="Times New Roman" panose="02020603050405020304" pitchFamily="18" charset="0"/>
                <a:cs typeface="Times New Roman" panose="02020603050405020304" pitchFamily="18" charset="0"/>
              </a:rPr>
              <a:t>ƯU ĐIỂM</a:t>
            </a:r>
          </a:p>
        </p:txBody>
      </p:sp>
      <p:sp>
        <p:nvSpPr>
          <p:cNvPr id="11" name="AutoShape 11"/>
          <p:cNvSpPr/>
          <p:nvPr/>
        </p:nvSpPr>
        <p:spPr>
          <a:xfrm>
            <a:off x="12388003" y="576045"/>
            <a:ext cx="25347" cy="11612150"/>
          </a:xfrm>
          <a:prstGeom prst="rect">
            <a:avLst/>
          </a:pr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nvGrpSpPr>
          <p:cNvPr id="12" name="Group 12"/>
          <p:cNvGrpSpPr/>
          <p:nvPr/>
        </p:nvGrpSpPr>
        <p:grpSpPr>
          <a:xfrm>
            <a:off x="6472043" y="1105138"/>
            <a:ext cx="5776709" cy="8642813"/>
            <a:chOff x="0" y="-66675"/>
            <a:chExt cx="7702279" cy="11523750"/>
          </a:xfrm>
        </p:grpSpPr>
        <p:sp>
          <p:nvSpPr>
            <p:cNvPr id="13" name="TextBox 13"/>
            <p:cNvSpPr txBox="1"/>
            <p:nvPr/>
          </p:nvSpPr>
          <p:spPr>
            <a:xfrm>
              <a:off x="0" y="-66675"/>
              <a:ext cx="7702279" cy="649237"/>
            </a:xfrm>
            <a:prstGeom prst="rect">
              <a:avLst/>
            </a:prstGeom>
          </p:spPr>
          <p:txBody>
            <a:bodyPr lIns="0" tIns="0" rIns="0" bIns="0" rtlCol="0" anchor="t">
              <a:spAutoFit/>
            </a:bodyPr>
            <a:lstStyle/>
            <a:p>
              <a:pPr>
                <a:lnSpc>
                  <a:spcPts val="4480"/>
                </a:lnSpc>
              </a:pPr>
              <a:endParaRPr>
                <a:latin typeface="Times New Roman" panose="02020603050405020304" pitchFamily="18" charset="0"/>
                <a:cs typeface="Times New Roman" panose="02020603050405020304" pitchFamily="18" charset="0"/>
              </a:endParaRPr>
            </a:p>
          </p:txBody>
        </p:sp>
        <p:sp>
          <p:nvSpPr>
            <p:cNvPr id="14" name="TextBox 14"/>
            <p:cNvSpPr txBox="1"/>
            <p:nvPr/>
          </p:nvSpPr>
          <p:spPr>
            <a:xfrm>
              <a:off x="0" y="842032"/>
              <a:ext cx="7702279" cy="10615043"/>
            </a:xfrm>
            <a:prstGeom prst="rect">
              <a:avLst/>
            </a:prstGeom>
          </p:spPr>
          <p:txBody>
            <a:bodyPr lIns="0" tIns="0" rIns="0" bIns="0" rtlCol="0" anchor="t">
              <a:spAutoFit/>
            </a:bodyPr>
            <a:lstStyle/>
            <a:p>
              <a:pPr marL="604519" lvl="1" indent="-302260" algn="just">
                <a:lnSpc>
                  <a:spcPts val="3919"/>
                </a:lnSpc>
                <a:buFont typeface="Arial"/>
                <a:buChar char="•"/>
              </a:pPr>
              <a:r>
                <a:rPr lang="en-US" sz="2799" dirty="0">
                  <a:solidFill>
                    <a:srgbClr val="534569"/>
                  </a:solidFill>
                  <a:latin typeface="Times New Roman" panose="02020603050405020304" pitchFamily="18" charset="0"/>
                  <a:cs typeface="Times New Roman" panose="02020603050405020304" pitchFamily="18" charset="0"/>
                </a:rPr>
                <a:t>Giao </a:t>
              </a:r>
              <a:r>
                <a:rPr lang="en-US" sz="2799" dirty="0" err="1">
                  <a:solidFill>
                    <a:srgbClr val="534569"/>
                  </a:solidFill>
                  <a:latin typeface="Times New Roman" panose="02020603050405020304" pitchFamily="18" charset="0"/>
                  <a:cs typeface="Times New Roman" panose="02020603050405020304" pitchFamily="18" charset="0"/>
                </a:rPr>
                <a:t>diện</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đơn</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giản</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thân</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thiện</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mang</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lại</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trải</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nghiệm</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thú</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vị</a:t>
              </a:r>
              <a:endParaRPr lang="en-US" sz="2799" dirty="0">
                <a:solidFill>
                  <a:srgbClr val="534569"/>
                </a:solidFill>
                <a:latin typeface="Times New Roman" panose="02020603050405020304" pitchFamily="18" charset="0"/>
                <a:cs typeface="Times New Roman" panose="02020603050405020304" pitchFamily="18" charset="0"/>
              </a:endParaRPr>
            </a:p>
            <a:p>
              <a:pPr algn="just">
                <a:lnSpc>
                  <a:spcPts val="3919"/>
                </a:lnSpc>
              </a:pPr>
              <a:endParaRPr lang="en-US" sz="2799" dirty="0">
                <a:solidFill>
                  <a:srgbClr val="534569"/>
                </a:solidFill>
                <a:latin typeface="Times New Roman" panose="02020603050405020304" pitchFamily="18" charset="0"/>
                <a:cs typeface="Times New Roman" panose="02020603050405020304" pitchFamily="18" charset="0"/>
              </a:endParaRPr>
            </a:p>
            <a:p>
              <a:pPr marL="604519" lvl="1" indent="-302260" algn="just">
                <a:lnSpc>
                  <a:spcPts val="3919"/>
                </a:lnSpc>
                <a:buFont typeface="Arial"/>
                <a:buChar char="•"/>
              </a:pPr>
              <a:r>
                <a:rPr lang="en-US" sz="2799" dirty="0" err="1">
                  <a:solidFill>
                    <a:srgbClr val="2938FA"/>
                  </a:solidFill>
                  <a:latin typeface="Times New Roman" panose="02020603050405020304" pitchFamily="18" charset="0"/>
                  <a:cs typeface="Times New Roman" panose="02020603050405020304" pitchFamily="18" charset="0"/>
                </a:rPr>
                <a:t>Áp</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dụng</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được</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những</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thuật</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toán</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để</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tìm</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kiếm</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đường</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đi</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tối</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ưu</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giữa</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hai</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điểm</a:t>
              </a:r>
              <a:endParaRPr lang="en-US" sz="2799" dirty="0">
                <a:solidFill>
                  <a:srgbClr val="2938FA"/>
                </a:solidFill>
                <a:latin typeface="Times New Roman" panose="02020603050405020304" pitchFamily="18" charset="0"/>
                <a:cs typeface="Times New Roman" panose="02020603050405020304" pitchFamily="18" charset="0"/>
              </a:endParaRPr>
            </a:p>
            <a:p>
              <a:pPr algn="just">
                <a:lnSpc>
                  <a:spcPts val="3919"/>
                </a:lnSpc>
              </a:pPr>
              <a:endParaRPr lang="en-US" sz="2799" dirty="0">
                <a:solidFill>
                  <a:srgbClr val="2938FA"/>
                </a:solidFill>
                <a:latin typeface="Times New Roman" panose="02020603050405020304" pitchFamily="18" charset="0"/>
                <a:cs typeface="Times New Roman" panose="02020603050405020304" pitchFamily="18" charset="0"/>
              </a:endParaRPr>
            </a:p>
            <a:p>
              <a:pPr marL="604519" lvl="1" indent="-302260" algn="just">
                <a:lnSpc>
                  <a:spcPts val="3919"/>
                </a:lnSpc>
                <a:buFont typeface="Arial"/>
                <a:buChar char="•"/>
              </a:pPr>
              <a:r>
                <a:rPr lang="en-US" sz="2799" dirty="0" err="1">
                  <a:solidFill>
                    <a:srgbClr val="534569"/>
                  </a:solidFill>
                  <a:latin typeface="Times New Roman" panose="02020603050405020304" pitchFamily="18" charset="0"/>
                  <a:cs typeface="Times New Roman" panose="02020603050405020304" pitchFamily="18" charset="0"/>
                </a:rPr>
                <a:t>Sử</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dụng</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các</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thư</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viện</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phù</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hợp</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giúp</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giảm</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thời</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gian</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và</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công</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sức</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cần</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thiết</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để</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phát</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triển</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tính</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năng</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tìm</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đường</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đi</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trong</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trò</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chơi</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và</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tạo</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ra</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những</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yếu</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tố</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độc</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đáo</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sáng</a:t>
              </a:r>
              <a:r>
                <a:rPr lang="en-US" sz="2799" dirty="0">
                  <a:solidFill>
                    <a:srgbClr val="534569"/>
                  </a:solidFill>
                  <a:latin typeface="Times New Roman" panose="02020603050405020304" pitchFamily="18" charset="0"/>
                  <a:cs typeface="Times New Roman" panose="02020603050405020304" pitchFamily="18" charset="0"/>
                </a:rPr>
                <a:t> </a:t>
              </a:r>
              <a:r>
                <a:rPr lang="en-US" sz="2799" dirty="0" err="1">
                  <a:solidFill>
                    <a:srgbClr val="534569"/>
                  </a:solidFill>
                  <a:latin typeface="Times New Roman" panose="02020603050405020304" pitchFamily="18" charset="0"/>
                  <a:cs typeface="Times New Roman" panose="02020603050405020304" pitchFamily="18" charset="0"/>
                </a:rPr>
                <a:t>tạo</a:t>
              </a:r>
              <a:endParaRPr lang="en-US" sz="2799" dirty="0">
                <a:solidFill>
                  <a:srgbClr val="534569"/>
                </a:solidFill>
                <a:latin typeface="Times New Roman" panose="02020603050405020304" pitchFamily="18" charset="0"/>
                <a:cs typeface="Times New Roman" panose="02020603050405020304" pitchFamily="18" charset="0"/>
              </a:endParaRPr>
            </a:p>
            <a:p>
              <a:pPr marL="302259" lvl="1" algn="just">
                <a:lnSpc>
                  <a:spcPts val="3919"/>
                </a:lnSpc>
              </a:pPr>
              <a:endParaRPr lang="en-US" sz="2799" dirty="0">
                <a:solidFill>
                  <a:srgbClr val="534569"/>
                </a:solidFill>
                <a:latin typeface="Times New Roman" panose="02020603050405020304" pitchFamily="18" charset="0"/>
                <a:cs typeface="Times New Roman" panose="02020603050405020304" pitchFamily="18" charset="0"/>
              </a:endParaRPr>
            </a:p>
            <a:p>
              <a:pPr marL="604519" lvl="1" indent="-302260" algn="just">
                <a:lnSpc>
                  <a:spcPts val="3919"/>
                </a:lnSpc>
                <a:buFont typeface="Arial"/>
                <a:buChar char="•"/>
              </a:pPr>
              <a:r>
                <a:rPr lang="en-US" sz="2799" dirty="0" err="1">
                  <a:solidFill>
                    <a:srgbClr val="2938FA"/>
                  </a:solidFill>
                  <a:latin typeface="Times New Roman" panose="02020603050405020304" pitchFamily="18" charset="0"/>
                  <a:cs typeface="Times New Roman" panose="02020603050405020304" pitchFamily="18" charset="0"/>
                </a:rPr>
                <a:t>Thúc</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đẩy</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khả</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năng</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giải</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quyết</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vấn</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đề</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và</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tư</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duy</a:t>
              </a:r>
              <a:r>
                <a:rPr lang="en-US" sz="2799" dirty="0">
                  <a:solidFill>
                    <a:srgbClr val="2938FA"/>
                  </a:solidFill>
                  <a:latin typeface="Times New Roman" panose="02020603050405020304" pitchFamily="18" charset="0"/>
                  <a:cs typeface="Times New Roman" panose="02020603050405020304" pitchFamily="18" charset="0"/>
                </a:rPr>
                <a:t> logic </a:t>
              </a:r>
              <a:r>
                <a:rPr lang="en-US" sz="2799" dirty="0" err="1">
                  <a:solidFill>
                    <a:srgbClr val="2938FA"/>
                  </a:solidFill>
                  <a:latin typeface="Times New Roman" panose="02020603050405020304" pitchFamily="18" charset="0"/>
                  <a:cs typeface="Times New Roman" panose="02020603050405020304" pitchFamily="18" charset="0"/>
                </a:rPr>
                <a:t>của</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người</a:t>
              </a:r>
              <a:r>
                <a:rPr lang="en-US" sz="2799" dirty="0">
                  <a:solidFill>
                    <a:srgbClr val="2938FA"/>
                  </a:solidFill>
                  <a:latin typeface="Times New Roman" panose="02020603050405020304" pitchFamily="18" charset="0"/>
                  <a:cs typeface="Times New Roman" panose="02020603050405020304" pitchFamily="18" charset="0"/>
                </a:rPr>
                <a:t> </a:t>
              </a:r>
              <a:r>
                <a:rPr lang="en-US" sz="2799" dirty="0" err="1">
                  <a:solidFill>
                    <a:srgbClr val="2938FA"/>
                  </a:solidFill>
                  <a:latin typeface="Times New Roman" panose="02020603050405020304" pitchFamily="18" charset="0"/>
                  <a:cs typeface="Times New Roman" panose="02020603050405020304" pitchFamily="18" charset="0"/>
                </a:rPr>
                <a:t>chơi</a:t>
              </a:r>
              <a:endParaRPr lang="en-US" sz="2799" dirty="0">
                <a:solidFill>
                  <a:srgbClr val="2938FA"/>
                </a:solidFill>
                <a:latin typeface="Times New Roman" panose="02020603050405020304" pitchFamily="18" charset="0"/>
                <a:cs typeface="Times New Roman" panose="02020603050405020304" pitchFamily="18" charset="0"/>
              </a:endParaRPr>
            </a:p>
            <a:p>
              <a:pPr algn="just">
                <a:lnSpc>
                  <a:spcPts val="3919"/>
                </a:lnSpc>
              </a:pPr>
              <a:endParaRPr lang="en-US" sz="2799" dirty="0">
                <a:solidFill>
                  <a:srgbClr val="2938FA"/>
                </a:solidFill>
                <a:latin typeface="Times New Roman" panose="02020603050405020304" pitchFamily="18" charset="0"/>
                <a:cs typeface="Times New Roman" panose="02020603050405020304" pitchFamily="18" charset="0"/>
              </a:endParaRPr>
            </a:p>
          </p:txBody>
        </p:sp>
      </p:grpSp>
      <p:sp>
        <p:nvSpPr>
          <p:cNvPr id="15" name="AutoShape 15"/>
          <p:cNvSpPr/>
          <p:nvPr/>
        </p:nvSpPr>
        <p:spPr>
          <a:xfrm>
            <a:off x="6580659" y="-602174"/>
            <a:ext cx="25347" cy="11612150"/>
          </a:xfrm>
          <a:prstGeom prst="rect">
            <a:avLst/>
          </a:prstGeom>
          <a:solidFill>
            <a:srgbClr val="2938FA">
              <a:alpha val="29804"/>
            </a:srgbClr>
          </a:solidFill>
        </p:spPr>
        <p:txBody>
          <a:bodyPr/>
          <a:lstStyle/>
          <a:p>
            <a:endParaRPr lang="en-US">
              <a:latin typeface="Times New Roman" panose="02020603050405020304" pitchFamily="18" charset="0"/>
              <a:cs typeface="Times New Roman" panose="02020603050405020304" pitchFamily="18" charset="0"/>
            </a:endParaRPr>
          </a:p>
        </p:txBody>
      </p:sp>
      <p:sp>
        <p:nvSpPr>
          <p:cNvPr id="16" name="Freeform 16"/>
          <p:cNvSpPr/>
          <p:nvPr/>
        </p:nvSpPr>
        <p:spPr>
          <a:xfrm>
            <a:off x="249790" y="-309317"/>
            <a:ext cx="1185037" cy="1185037"/>
          </a:xfrm>
          <a:custGeom>
            <a:avLst/>
            <a:gdLst/>
            <a:ahLst/>
            <a:cxnLst/>
            <a:rect l="l" t="t" r="r" b="b"/>
            <a:pathLst>
              <a:path w="1185037" h="1185037">
                <a:moveTo>
                  <a:pt x="0" y="0"/>
                </a:moveTo>
                <a:lnTo>
                  <a:pt x="1185037" y="0"/>
                </a:lnTo>
                <a:lnTo>
                  <a:pt x="1185037" y="1185037"/>
                </a:lnTo>
                <a:lnTo>
                  <a:pt x="0" y="1185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7" name="Freeform 17"/>
          <p:cNvSpPr/>
          <p:nvPr/>
        </p:nvSpPr>
        <p:spPr>
          <a:xfrm>
            <a:off x="2076208" y="6257314"/>
            <a:ext cx="2488372" cy="2990500"/>
          </a:xfrm>
          <a:custGeom>
            <a:avLst/>
            <a:gdLst/>
            <a:ahLst/>
            <a:cxnLst/>
            <a:rect l="l" t="t" r="r" b="b"/>
            <a:pathLst>
              <a:path w="2160508" h="2611603">
                <a:moveTo>
                  <a:pt x="0" y="0"/>
                </a:moveTo>
                <a:lnTo>
                  <a:pt x="2160509" y="0"/>
                </a:lnTo>
                <a:lnTo>
                  <a:pt x="2160509" y="2611603"/>
                </a:lnTo>
                <a:lnTo>
                  <a:pt x="0" y="26116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8" name="TextBox 18"/>
          <p:cNvSpPr txBox="1"/>
          <p:nvPr/>
        </p:nvSpPr>
        <p:spPr>
          <a:xfrm>
            <a:off x="1051451" y="4350599"/>
            <a:ext cx="4477758" cy="974626"/>
          </a:xfrm>
          <a:prstGeom prst="rect">
            <a:avLst/>
          </a:prstGeom>
        </p:spPr>
        <p:txBody>
          <a:bodyPr lIns="0" tIns="0" rIns="0" bIns="0" rtlCol="0" anchor="t">
            <a:spAutoFit/>
          </a:bodyPr>
          <a:lstStyle/>
          <a:p>
            <a:pPr marL="0" lvl="0" indent="0" algn="l">
              <a:lnSpc>
                <a:spcPts val="7605"/>
              </a:lnSpc>
              <a:spcBef>
                <a:spcPct val="0"/>
              </a:spcBef>
            </a:pPr>
            <a:r>
              <a:rPr lang="en-US" sz="6600" b="1" u="none" strike="noStrike" dirty="0">
                <a:solidFill>
                  <a:srgbClr val="2938FA"/>
                </a:solidFill>
                <a:latin typeface="Times New Roman" panose="02020603050405020304" pitchFamily="18" charset="0"/>
                <a:cs typeface="Times New Roman" panose="02020603050405020304" pitchFamily="18" charset="0"/>
              </a:rPr>
              <a:t>KẾT LUẬN</a:t>
            </a:r>
          </a:p>
        </p:txBody>
      </p:sp>
      <p:grpSp>
        <p:nvGrpSpPr>
          <p:cNvPr id="19" name="Group 19"/>
          <p:cNvGrpSpPr/>
          <p:nvPr/>
        </p:nvGrpSpPr>
        <p:grpSpPr>
          <a:xfrm>
            <a:off x="14231177" y="940975"/>
            <a:ext cx="4056823" cy="1719958"/>
            <a:chOff x="-264336" y="-116967"/>
            <a:chExt cx="5409097" cy="2293277"/>
          </a:xfrm>
        </p:grpSpPr>
        <p:sp>
          <p:nvSpPr>
            <p:cNvPr id="20" name="TextBox 20"/>
            <p:cNvSpPr txBox="1"/>
            <p:nvPr/>
          </p:nvSpPr>
          <p:spPr>
            <a:xfrm>
              <a:off x="-264336" y="-116967"/>
              <a:ext cx="5144761" cy="1466776"/>
            </a:xfrm>
            <a:prstGeom prst="rect">
              <a:avLst/>
            </a:prstGeom>
          </p:spPr>
          <p:txBody>
            <a:bodyPr lIns="0" tIns="0" rIns="0" bIns="0" rtlCol="0" anchor="t">
              <a:spAutoFit/>
            </a:bodyPr>
            <a:lstStyle/>
            <a:p>
              <a:pPr>
                <a:lnSpc>
                  <a:spcPts val="4479"/>
                </a:lnSpc>
              </a:pPr>
              <a:r>
                <a:rPr lang="en-US" sz="3199" spc="287" dirty="0">
                  <a:solidFill>
                    <a:srgbClr val="2938FA"/>
                  </a:solidFill>
                  <a:latin typeface="Times New Roman" panose="02020603050405020304" pitchFamily="18" charset="0"/>
                  <a:cs typeface="Times New Roman" panose="02020603050405020304" pitchFamily="18" charset="0"/>
                </a:rPr>
                <a:t>NHƯỢC ĐIỂM </a:t>
              </a:r>
            </a:p>
            <a:p>
              <a:pPr>
                <a:lnSpc>
                  <a:spcPts val="4480"/>
                </a:lnSpc>
              </a:pPr>
              <a:endParaRPr lang="en-US" sz="3199" spc="287" dirty="0">
                <a:solidFill>
                  <a:srgbClr val="2938FA"/>
                </a:solidFill>
                <a:latin typeface="Times New Roman" panose="02020603050405020304" pitchFamily="18" charset="0"/>
                <a:cs typeface="Times New Roman" panose="02020603050405020304" pitchFamily="18" charset="0"/>
              </a:endParaRPr>
            </a:p>
          </p:txBody>
        </p:sp>
        <p:sp>
          <p:nvSpPr>
            <p:cNvPr id="21" name="TextBox 21"/>
            <p:cNvSpPr txBox="1"/>
            <p:nvPr/>
          </p:nvSpPr>
          <p:spPr>
            <a:xfrm>
              <a:off x="0" y="1604017"/>
              <a:ext cx="5144761" cy="572293"/>
            </a:xfrm>
            <a:prstGeom prst="rect">
              <a:avLst/>
            </a:prstGeom>
          </p:spPr>
          <p:txBody>
            <a:bodyPr lIns="0" tIns="0" rIns="0" bIns="0" rtlCol="0" anchor="t">
              <a:spAutoFit/>
            </a:bodyPr>
            <a:lstStyle/>
            <a:p>
              <a:pPr>
                <a:lnSpc>
                  <a:spcPts val="3920"/>
                </a:lnSpc>
              </a:pPr>
              <a:endParaRPr>
                <a:latin typeface="Times New Roman" panose="02020603050405020304" pitchFamily="18" charset="0"/>
                <a:cs typeface="Times New Roman" panose="02020603050405020304" pitchFamily="18" charset="0"/>
              </a:endParaRPr>
            </a:p>
          </p:txBody>
        </p:sp>
      </p:grpSp>
      <p:sp>
        <p:nvSpPr>
          <p:cNvPr id="23" name="TextBox 23"/>
          <p:cNvSpPr txBox="1"/>
          <p:nvPr/>
        </p:nvSpPr>
        <p:spPr>
          <a:xfrm>
            <a:off x="12413350" y="1796989"/>
            <a:ext cx="5592895" cy="4960461"/>
          </a:xfrm>
          <a:prstGeom prst="rect">
            <a:avLst/>
          </a:prstGeom>
        </p:spPr>
        <p:txBody>
          <a:bodyPr lIns="0" tIns="0" rIns="0" bIns="0" rtlCol="0" anchor="t">
            <a:spAutoFit/>
          </a:bodyPr>
          <a:lstStyle/>
          <a:p>
            <a:pPr marL="604519" lvl="1" indent="-302260" algn="just">
              <a:lnSpc>
                <a:spcPts val="3919"/>
              </a:lnSpc>
              <a:spcBef>
                <a:spcPct val="0"/>
              </a:spcBef>
              <a:buFont typeface="Arial"/>
              <a:buChar char="•"/>
            </a:pPr>
            <a:r>
              <a:rPr lang="en-US" sz="2799" dirty="0" err="1">
                <a:solidFill>
                  <a:srgbClr val="534569"/>
                </a:solidFill>
                <a:latin typeface="Times New Roman" panose="02020603050405020304" pitchFamily="18" charset="0"/>
                <a:cs typeface="Times New Roman" panose="02020603050405020304" pitchFamily="18" charset="0"/>
              </a:rPr>
              <a:t>C</a:t>
            </a:r>
            <a:r>
              <a:rPr lang="en-US" sz="2799" u="none" strike="noStrike" dirty="0" err="1">
                <a:solidFill>
                  <a:srgbClr val="534569"/>
                </a:solidFill>
                <a:latin typeface="Times New Roman" panose="02020603050405020304" pitchFamily="18" charset="0"/>
                <a:cs typeface="Times New Roman" panose="02020603050405020304" pitchFamily="18" charset="0"/>
              </a:rPr>
              <a:t>hưa</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tạo</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ra</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được</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nhiều</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chướng</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ngại</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vật</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cũng</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như</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độ</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phức</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tạp</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của</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trò</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chơi</a:t>
            </a:r>
            <a:endParaRPr lang="en-US" sz="2799" u="none" strike="noStrike">
              <a:solidFill>
                <a:srgbClr val="534569"/>
              </a:solidFill>
              <a:latin typeface="Times New Roman" panose="02020603050405020304" pitchFamily="18" charset="0"/>
              <a:cs typeface="Times New Roman" panose="02020603050405020304" pitchFamily="18" charset="0"/>
            </a:endParaRPr>
          </a:p>
          <a:p>
            <a:pPr marL="302259" lvl="1" algn="just">
              <a:lnSpc>
                <a:spcPts val="3919"/>
              </a:lnSpc>
              <a:spcBef>
                <a:spcPct val="0"/>
              </a:spcBef>
            </a:pPr>
            <a:endParaRPr lang="en-US" sz="2799" u="none" strike="noStrike" dirty="0">
              <a:solidFill>
                <a:srgbClr val="534569"/>
              </a:solidFill>
              <a:latin typeface="Times New Roman" panose="02020603050405020304" pitchFamily="18" charset="0"/>
              <a:cs typeface="Times New Roman" panose="02020603050405020304" pitchFamily="18" charset="0"/>
            </a:endParaRPr>
          </a:p>
          <a:p>
            <a:pPr marL="604519" lvl="1" indent="-302260" algn="just">
              <a:lnSpc>
                <a:spcPts val="3919"/>
              </a:lnSpc>
              <a:spcBef>
                <a:spcPct val="0"/>
              </a:spcBef>
              <a:buFont typeface="Arial"/>
              <a:buChar char="•"/>
            </a:pPr>
            <a:r>
              <a:rPr lang="en-US" sz="2799" u="none" strike="noStrike" dirty="0" err="1">
                <a:solidFill>
                  <a:srgbClr val="2938FA"/>
                </a:solidFill>
                <a:latin typeface="Times New Roman" panose="02020603050405020304" pitchFamily="18" charset="0"/>
                <a:cs typeface="Times New Roman" panose="02020603050405020304" pitchFamily="18" charset="0"/>
              </a:rPr>
              <a:t>Chưa</a:t>
            </a:r>
            <a:r>
              <a:rPr lang="en-US" sz="2799" u="none" strike="noStrike" dirty="0">
                <a:solidFill>
                  <a:srgbClr val="2938FA"/>
                </a:solidFill>
                <a:latin typeface="Times New Roman" panose="02020603050405020304" pitchFamily="18" charset="0"/>
                <a:cs typeface="Times New Roman" panose="02020603050405020304" pitchFamily="18" charset="0"/>
              </a:rPr>
              <a:t> </a:t>
            </a:r>
            <a:r>
              <a:rPr lang="en-US" sz="2799" u="none" strike="noStrike" dirty="0" err="1">
                <a:solidFill>
                  <a:srgbClr val="2938FA"/>
                </a:solidFill>
                <a:latin typeface="Times New Roman" panose="02020603050405020304" pitchFamily="18" charset="0"/>
                <a:cs typeface="Times New Roman" panose="02020603050405020304" pitchFamily="18" charset="0"/>
              </a:rPr>
              <a:t>có</a:t>
            </a:r>
            <a:r>
              <a:rPr lang="en-US" sz="2799" u="none" strike="noStrike" dirty="0">
                <a:solidFill>
                  <a:srgbClr val="2938FA"/>
                </a:solidFill>
                <a:latin typeface="Times New Roman" panose="02020603050405020304" pitchFamily="18" charset="0"/>
                <a:cs typeface="Times New Roman" panose="02020603050405020304" pitchFamily="18" charset="0"/>
              </a:rPr>
              <a:t> </a:t>
            </a:r>
            <a:r>
              <a:rPr lang="en-US" sz="2799" u="none" strike="noStrike" dirty="0" err="1">
                <a:solidFill>
                  <a:srgbClr val="2938FA"/>
                </a:solidFill>
                <a:latin typeface="Times New Roman" panose="02020603050405020304" pitchFamily="18" charset="0"/>
                <a:cs typeface="Times New Roman" panose="02020603050405020304" pitchFamily="18" charset="0"/>
              </a:rPr>
              <a:t>nhiều</a:t>
            </a:r>
            <a:r>
              <a:rPr lang="en-US" sz="2799" u="none" strike="noStrike" dirty="0">
                <a:solidFill>
                  <a:srgbClr val="2938FA"/>
                </a:solidFill>
                <a:latin typeface="Times New Roman" panose="02020603050405020304" pitchFamily="18" charset="0"/>
                <a:cs typeface="Times New Roman" panose="02020603050405020304" pitchFamily="18" charset="0"/>
              </a:rPr>
              <a:t> </a:t>
            </a:r>
            <a:r>
              <a:rPr lang="en-US" sz="2799" u="none" strike="noStrike" dirty="0" err="1">
                <a:solidFill>
                  <a:srgbClr val="2938FA"/>
                </a:solidFill>
                <a:latin typeface="Times New Roman" panose="02020603050405020304" pitchFamily="18" charset="0"/>
                <a:cs typeface="Times New Roman" panose="02020603050405020304" pitchFamily="18" charset="0"/>
              </a:rPr>
              <a:t>giao</a:t>
            </a:r>
            <a:r>
              <a:rPr lang="en-US" sz="2799" u="none" strike="noStrike" dirty="0">
                <a:solidFill>
                  <a:srgbClr val="2938FA"/>
                </a:solidFill>
                <a:latin typeface="Times New Roman" panose="02020603050405020304" pitchFamily="18" charset="0"/>
                <a:cs typeface="Times New Roman" panose="02020603050405020304" pitchFamily="18" charset="0"/>
              </a:rPr>
              <a:t> </a:t>
            </a:r>
            <a:r>
              <a:rPr lang="en-US" sz="2799" u="none" strike="noStrike" dirty="0" err="1">
                <a:solidFill>
                  <a:srgbClr val="2938FA"/>
                </a:solidFill>
                <a:latin typeface="Times New Roman" panose="02020603050405020304" pitchFamily="18" charset="0"/>
                <a:cs typeface="Times New Roman" panose="02020603050405020304" pitchFamily="18" charset="0"/>
              </a:rPr>
              <a:t>diện</a:t>
            </a:r>
            <a:r>
              <a:rPr lang="en-US" sz="2799" u="none" strike="noStrike" dirty="0">
                <a:solidFill>
                  <a:srgbClr val="2938FA"/>
                </a:solidFill>
                <a:latin typeface="Times New Roman" panose="02020603050405020304" pitchFamily="18" charset="0"/>
                <a:cs typeface="Times New Roman" panose="02020603050405020304" pitchFamily="18" charset="0"/>
              </a:rPr>
              <a:t> </a:t>
            </a:r>
            <a:r>
              <a:rPr lang="en-US" sz="2799" u="none" strike="noStrike" dirty="0" err="1">
                <a:solidFill>
                  <a:srgbClr val="2938FA"/>
                </a:solidFill>
                <a:latin typeface="Times New Roman" panose="02020603050405020304" pitchFamily="18" charset="0"/>
                <a:cs typeface="Times New Roman" panose="02020603050405020304" pitchFamily="18" charset="0"/>
              </a:rPr>
              <a:t>phong</a:t>
            </a:r>
            <a:r>
              <a:rPr lang="en-US" sz="2799" u="none" strike="noStrike" dirty="0">
                <a:solidFill>
                  <a:srgbClr val="2938FA"/>
                </a:solidFill>
                <a:latin typeface="Times New Roman" panose="02020603050405020304" pitchFamily="18" charset="0"/>
                <a:cs typeface="Times New Roman" panose="02020603050405020304" pitchFamily="18" charset="0"/>
              </a:rPr>
              <a:t> </a:t>
            </a:r>
            <a:r>
              <a:rPr lang="en-US" sz="2799" u="none" strike="noStrike" dirty="0" err="1">
                <a:solidFill>
                  <a:srgbClr val="2938FA"/>
                </a:solidFill>
                <a:latin typeface="Times New Roman" panose="02020603050405020304" pitchFamily="18" charset="0"/>
                <a:cs typeface="Times New Roman" panose="02020603050405020304" pitchFamily="18" charset="0"/>
              </a:rPr>
              <a:t>phú</a:t>
            </a:r>
            <a:r>
              <a:rPr lang="en-US" sz="2799" u="none" strike="noStrike" dirty="0">
                <a:solidFill>
                  <a:srgbClr val="2938FA"/>
                </a:solidFill>
                <a:latin typeface="Times New Roman" panose="02020603050405020304" pitchFamily="18" charset="0"/>
                <a:cs typeface="Times New Roman" panose="02020603050405020304" pitchFamily="18" charset="0"/>
              </a:rPr>
              <a:t>, </a:t>
            </a:r>
            <a:r>
              <a:rPr lang="en-US" sz="2799" u="none" strike="noStrike" dirty="0" err="1">
                <a:solidFill>
                  <a:srgbClr val="2938FA"/>
                </a:solidFill>
                <a:latin typeface="Times New Roman" panose="02020603050405020304" pitchFamily="18" charset="0"/>
                <a:cs typeface="Times New Roman" panose="02020603050405020304" pitchFamily="18" charset="0"/>
              </a:rPr>
              <a:t>bắt</a:t>
            </a:r>
            <a:r>
              <a:rPr lang="en-US" sz="2799" u="none" strike="noStrike" dirty="0">
                <a:solidFill>
                  <a:srgbClr val="2938FA"/>
                </a:solidFill>
                <a:latin typeface="Times New Roman" panose="02020603050405020304" pitchFamily="18" charset="0"/>
                <a:cs typeface="Times New Roman" panose="02020603050405020304" pitchFamily="18" charset="0"/>
              </a:rPr>
              <a:t> </a:t>
            </a:r>
            <a:r>
              <a:rPr lang="en-US" sz="2799" u="none" strike="noStrike" dirty="0" err="1">
                <a:solidFill>
                  <a:srgbClr val="2938FA"/>
                </a:solidFill>
                <a:latin typeface="Times New Roman" panose="02020603050405020304" pitchFamily="18" charset="0"/>
                <a:cs typeface="Times New Roman" panose="02020603050405020304" pitchFamily="18" charset="0"/>
              </a:rPr>
              <a:t>mắt</a:t>
            </a:r>
            <a:endParaRPr lang="en-US" sz="2799" u="none" strike="noStrike" dirty="0">
              <a:solidFill>
                <a:srgbClr val="534569"/>
              </a:solidFill>
              <a:latin typeface="Times New Roman" panose="02020603050405020304" pitchFamily="18" charset="0"/>
              <a:cs typeface="Times New Roman" panose="02020603050405020304" pitchFamily="18" charset="0"/>
            </a:endParaRPr>
          </a:p>
          <a:p>
            <a:pPr algn="just">
              <a:lnSpc>
                <a:spcPts val="3919"/>
              </a:lnSpc>
              <a:spcBef>
                <a:spcPct val="0"/>
              </a:spcBef>
            </a:pPr>
            <a:endParaRPr lang="en-US" sz="2799" u="none" strike="noStrike" dirty="0">
              <a:solidFill>
                <a:srgbClr val="2938FA"/>
              </a:solidFill>
              <a:latin typeface="Times New Roman" panose="02020603050405020304" pitchFamily="18" charset="0"/>
              <a:cs typeface="Times New Roman" panose="02020603050405020304" pitchFamily="18" charset="0"/>
            </a:endParaRPr>
          </a:p>
          <a:p>
            <a:pPr marL="604519" lvl="1" indent="-302260" algn="just">
              <a:lnSpc>
                <a:spcPts val="3919"/>
              </a:lnSpc>
              <a:spcBef>
                <a:spcPct val="0"/>
              </a:spcBef>
              <a:buFont typeface="Arial"/>
              <a:buChar char="•"/>
            </a:pPr>
            <a:r>
              <a:rPr lang="en-US" sz="2799" u="none" strike="noStrike" dirty="0" err="1">
                <a:solidFill>
                  <a:srgbClr val="534569"/>
                </a:solidFill>
                <a:latin typeface="Times New Roman" panose="02020603050405020304" pitchFamily="18" charset="0"/>
                <a:cs typeface="Times New Roman" panose="02020603050405020304" pitchFamily="18" charset="0"/>
              </a:rPr>
              <a:t>Mê</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cung</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còn</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đơn</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giản</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dễ</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dàng</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đoán</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được</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cách</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ra</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khỏi</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mê</a:t>
            </a:r>
            <a:r>
              <a:rPr lang="en-US" sz="2799" u="none" strike="noStrike" dirty="0">
                <a:solidFill>
                  <a:srgbClr val="534569"/>
                </a:solidFill>
                <a:latin typeface="Times New Roman" panose="02020603050405020304" pitchFamily="18" charset="0"/>
                <a:cs typeface="Times New Roman" panose="02020603050405020304" pitchFamily="18" charset="0"/>
              </a:rPr>
              <a:t> </a:t>
            </a:r>
            <a:r>
              <a:rPr lang="en-US" sz="2799" u="none" strike="noStrike" dirty="0" err="1">
                <a:solidFill>
                  <a:srgbClr val="534569"/>
                </a:solidFill>
                <a:latin typeface="Times New Roman" panose="02020603050405020304" pitchFamily="18" charset="0"/>
                <a:cs typeface="Times New Roman" panose="02020603050405020304" pitchFamily="18" charset="0"/>
              </a:rPr>
              <a:t>cung</a:t>
            </a:r>
            <a:endParaRPr lang="en-US" sz="2799" u="none" strike="noStrike" dirty="0">
              <a:solidFill>
                <a:srgbClr val="534569"/>
              </a:solidFill>
              <a:latin typeface="Times New Roman" panose="02020603050405020304" pitchFamily="18" charset="0"/>
              <a:cs typeface="Times New Roman" panose="02020603050405020304" pitchFamily="18" charset="0"/>
            </a:endParaRPr>
          </a:p>
          <a:p>
            <a:pPr algn="just">
              <a:lnSpc>
                <a:spcPts val="3919"/>
              </a:lnSpc>
              <a:spcBef>
                <a:spcPct val="0"/>
              </a:spcBef>
            </a:pPr>
            <a:endParaRPr lang="en-US" sz="2799" u="none" strike="noStrike" dirty="0">
              <a:solidFill>
                <a:srgbClr val="534569"/>
              </a:solidFill>
              <a:latin typeface="Times New Roman" panose="02020603050405020304" pitchFamily="18" charset="0"/>
              <a:cs typeface="Times New Roman" panose="02020603050405020304" pitchFamily="18" charset="0"/>
            </a:endParaRPr>
          </a:p>
        </p:txBody>
      </p:sp>
    </p:spTree>
  </p:cSld>
  <p:clrMapOvr>
    <a:masterClrMapping/>
  </p:clrMapOvr>
  <p:transition>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t="-80000" b="-80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1514443" y="1300304"/>
            <a:ext cx="15259114" cy="7686392"/>
            <a:chOff x="0" y="0"/>
            <a:chExt cx="4018861" cy="2024400"/>
          </a:xfrm>
        </p:grpSpPr>
        <p:sp>
          <p:nvSpPr>
            <p:cNvPr id="3" name="Freeform 3"/>
            <p:cNvSpPr/>
            <p:nvPr/>
          </p:nvSpPr>
          <p:spPr>
            <a:xfrm>
              <a:off x="0" y="0"/>
              <a:ext cx="4018861" cy="2024400"/>
            </a:xfrm>
            <a:custGeom>
              <a:avLst/>
              <a:gdLst/>
              <a:ahLst/>
              <a:cxnLst/>
              <a:rect l="l" t="t" r="r" b="b"/>
              <a:pathLst>
                <a:path w="4018861" h="2024400">
                  <a:moveTo>
                    <a:pt x="25876" y="0"/>
                  </a:moveTo>
                  <a:lnTo>
                    <a:pt x="3992986" y="0"/>
                  </a:lnTo>
                  <a:cubicBezTo>
                    <a:pt x="4007276" y="0"/>
                    <a:pt x="4018861" y="11585"/>
                    <a:pt x="4018861" y="25876"/>
                  </a:cubicBezTo>
                  <a:lnTo>
                    <a:pt x="4018861" y="1998524"/>
                  </a:lnTo>
                  <a:cubicBezTo>
                    <a:pt x="4018861" y="2012815"/>
                    <a:pt x="4007276" y="2024400"/>
                    <a:pt x="3992986" y="2024400"/>
                  </a:cubicBezTo>
                  <a:lnTo>
                    <a:pt x="25876" y="2024400"/>
                  </a:lnTo>
                  <a:cubicBezTo>
                    <a:pt x="11585" y="2024400"/>
                    <a:pt x="0" y="2012815"/>
                    <a:pt x="0" y="1998524"/>
                  </a:cubicBezTo>
                  <a:lnTo>
                    <a:pt x="0" y="25876"/>
                  </a:lnTo>
                  <a:cubicBezTo>
                    <a:pt x="0" y="11585"/>
                    <a:pt x="11585" y="0"/>
                    <a:pt x="25876" y="0"/>
                  </a:cubicBezTo>
                  <a:close/>
                </a:path>
              </a:pathLst>
            </a:custGeom>
            <a:solidFill>
              <a:srgbClr val="FFFFFF"/>
            </a:solidFill>
          </p:spPr>
          <p:txBody>
            <a:bodyPr/>
            <a:lstStyle/>
            <a:p>
              <a:endParaRPr lang="en-US"/>
            </a:p>
          </p:txBody>
        </p:sp>
        <p:sp>
          <p:nvSpPr>
            <p:cNvPr id="4" name="TextBox 4"/>
            <p:cNvSpPr txBox="1"/>
            <p:nvPr/>
          </p:nvSpPr>
          <p:spPr>
            <a:xfrm>
              <a:off x="0" y="-38100"/>
              <a:ext cx="4018861" cy="2062500"/>
            </a:xfrm>
            <a:prstGeom prst="rect">
              <a:avLst/>
            </a:prstGeom>
          </p:spPr>
          <p:txBody>
            <a:bodyPr lIns="50800" tIns="50800" rIns="50800" bIns="50800" rtlCol="0" anchor="ctr"/>
            <a:lstStyle/>
            <a:p>
              <a:pPr algn="ctr">
                <a:lnSpc>
                  <a:spcPts val="3184"/>
                </a:lnSpc>
              </a:pPr>
              <a:endParaRPr/>
            </a:p>
          </p:txBody>
        </p:sp>
      </p:grpSp>
      <p:sp>
        <p:nvSpPr>
          <p:cNvPr id="5" name="Freeform 5"/>
          <p:cNvSpPr/>
          <p:nvPr/>
        </p:nvSpPr>
        <p:spPr>
          <a:xfrm>
            <a:off x="-493571" y="-514350"/>
            <a:ext cx="4393650" cy="5143500"/>
          </a:xfrm>
          <a:custGeom>
            <a:avLst/>
            <a:gdLst/>
            <a:ahLst/>
            <a:cxnLst/>
            <a:rect l="l" t="t" r="r" b="b"/>
            <a:pathLst>
              <a:path w="4393650" h="5143500">
                <a:moveTo>
                  <a:pt x="0" y="0"/>
                </a:moveTo>
                <a:lnTo>
                  <a:pt x="4393650" y="0"/>
                </a:lnTo>
                <a:lnTo>
                  <a:pt x="4393650" y="5143500"/>
                </a:lnTo>
                <a:lnTo>
                  <a:pt x="0" y="5143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flipH="1" flipV="1">
            <a:off x="13984644" y="5790412"/>
            <a:ext cx="4393650" cy="5143500"/>
          </a:xfrm>
          <a:custGeom>
            <a:avLst/>
            <a:gdLst/>
            <a:ahLst/>
            <a:cxnLst/>
            <a:rect l="l" t="t" r="r" b="b"/>
            <a:pathLst>
              <a:path w="4393650" h="5143500">
                <a:moveTo>
                  <a:pt x="4393650" y="5143500"/>
                </a:moveTo>
                <a:lnTo>
                  <a:pt x="0" y="5143500"/>
                </a:lnTo>
                <a:lnTo>
                  <a:pt x="0" y="0"/>
                </a:lnTo>
                <a:lnTo>
                  <a:pt x="4393650" y="0"/>
                </a:lnTo>
                <a:lnTo>
                  <a:pt x="4393650" y="514350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50800" dir="5400000" algn="ctr" rotWithShape="0">
              <a:srgbClr val="FFEFFF"/>
            </a:outerShdw>
          </a:effectLst>
        </p:spPr>
        <p:txBody>
          <a:bodyPr/>
          <a:lstStyle/>
          <a:p>
            <a:endParaRPr lang="en-US"/>
          </a:p>
        </p:txBody>
      </p:sp>
      <p:sp>
        <p:nvSpPr>
          <p:cNvPr id="7" name="Freeform 7"/>
          <p:cNvSpPr/>
          <p:nvPr/>
        </p:nvSpPr>
        <p:spPr>
          <a:xfrm>
            <a:off x="611835" y="742509"/>
            <a:ext cx="1584990" cy="2057400"/>
          </a:xfrm>
          <a:custGeom>
            <a:avLst/>
            <a:gdLst/>
            <a:ahLst/>
            <a:cxnLst/>
            <a:rect l="l" t="t" r="r" b="b"/>
            <a:pathLst>
              <a:path w="1584990" h="2057400">
                <a:moveTo>
                  <a:pt x="0" y="0"/>
                </a:moveTo>
                <a:lnTo>
                  <a:pt x="1584990" y="0"/>
                </a:lnTo>
                <a:lnTo>
                  <a:pt x="158499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5773601" y="8229600"/>
            <a:ext cx="1584990" cy="2057400"/>
          </a:xfrm>
          <a:custGeom>
            <a:avLst/>
            <a:gdLst/>
            <a:ahLst/>
            <a:cxnLst/>
            <a:rect l="l" t="t" r="r" b="b"/>
            <a:pathLst>
              <a:path w="1584990" h="2057400">
                <a:moveTo>
                  <a:pt x="0" y="0"/>
                </a:moveTo>
                <a:lnTo>
                  <a:pt x="1584990" y="0"/>
                </a:lnTo>
                <a:lnTo>
                  <a:pt x="158499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4724375" y="0"/>
            <a:ext cx="5069850" cy="3235486"/>
          </a:xfrm>
          <a:custGeom>
            <a:avLst/>
            <a:gdLst/>
            <a:ahLst/>
            <a:cxnLst/>
            <a:rect l="l" t="t" r="r" b="b"/>
            <a:pathLst>
              <a:path w="5069850" h="3235486">
                <a:moveTo>
                  <a:pt x="0" y="0"/>
                </a:moveTo>
                <a:lnTo>
                  <a:pt x="5069850" y="0"/>
                </a:lnTo>
                <a:lnTo>
                  <a:pt x="5069850" y="3235486"/>
                </a:lnTo>
                <a:lnTo>
                  <a:pt x="0" y="32354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828508" y="7642575"/>
            <a:ext cx="5063525" cy="3231450"/>
          </a:xfrm>
          <a:custGeom>
            <a:avLst/>
            <a:gdLst/>
            <a:ahLst/>
            <a:cxnLst/>
            <a:rect l="l" t="t" r="r" b="b"/>
            <a:pathLst>
              <a:path w="5063525" h="3231450">
                <a:moveTo>
                  <a:pt x="0" y="0"/>
                </a:moveTo>
                <a:lnTo>
                  <a:pt x="5063525" y="0"/>
                </a:lnTo>
                <a:lnTo>
                  <a:pt x="5063525" y="3231450"/>
                </a:lnTo>
                <a:lnTo>
                  <a:pt x="0" y="32314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9">
            <a:extLst>
              <a:ext uri="{FF2B5EF4-FFF2-40B4-BE49-F238E27FC236}">
                <a16:creationId xmlns:a16="http://schemas.microsoft.com/office/drawing/2014/main" id="{877D3712-0C33-0F15-F7E6-FE2FA2C6B469}"/>
              </a:ext>
            </a:extLst>
          </p:cNvPr>
          <p:cNvSpPr txBox="1"/>
          <p:nvPr/>
        </p:nvSpPr>
        <p:spPr>
          <a:xfrm>
            <a:off x="3154760" y="2025602"/>
            <a:ext cx="7389474" cy="494110"/>
          </a:xfrm>
          <a:prstGeom prst="rect">
            <a:avLst/>
          </a:prstGeom>
        </p:spPr>
        <p:txBody>
          <a:bodyPr wrap="square" lIns="0" tIns="0" rIns="0" bIns="0" rtlCol="0" anchor="t">
            <a:spAutoFit/>
          </a:bodyPr>
          <a:lstStyle/>
          <a:p>
            <a:pPr algn="just">
              <a:lnSpc>
                <a:spcPts val="4200"/>
              </a:lnSpc>
              <a:spcBef>
                <a:spcPct val="0"/>
              </a:spcBef>
            </a:pPr>
            <a:endParaRPr lang="en-US" sz="3000" spc="30" dirty="0">
              <a:solidFill>
                <a:srgbClr val="534569"/>
              </a:solidFill>
              <a:latin typeface="Times New Roman" panose="02020603050405020304" pitchFamily="18" charset="0"/>
              <a:cs typeface="Times New Roman" panose="02020603050405020304" pitchFamily="18" charset="0"/>
            </a:endParaRPr>
          </a:p>
        </p:txBody>
      </p:sp>
      <p:sp>
        <p:nvSpPr>
          <p:cNvPr id="13" name="TextBox 19">
            <a:extLst>
              <a:ext uri="{FF2B5EF4-FFF2-40B4-BE49-F238E27FC236}">
                <a16:creationId xmlns:a16="http://schemas.microsoft.com/office/drawing/2014/main" id="{140A4080-94F7-8790-313A-68DC430B55F9}"/>
              </a:ext>
            </a:extLst>
          </p:cNvPr>
          <p:cNvSpPr txBox="1"/>
          <p:nvPr/>
        </p:nvSpPr>
        <p:spPr>
          <a:xfrm>
            <a:off x="9131107" y="2025602"/>
            <a:ext cx="7864978" cy="1032719"/>
          </a:xfrm>
          <a:prstGeom prst="rect">
            <a:avLst/>
          </a:prstGeom>
        </p:spPr>
        <p:txBody>
          <a:bodyPr wrap="square" lIns="0" tIns="0" rIns="0" bIns="0" rtlCol="0" anchor="t">
            <a:spAutoFit/>
          </a:bodyPr>
          <a:lstStyle/>
          <a:p>
            <a:pPr algn="just">
              <a:lnSpc>
                <a:spcPts val="4200"/>
              </a:lnSpc>
            </a:pPr>
            <a:endParaRPr lang="en-US" sz="3000" spc="30" dirty="0">
              <a:solidFill>
                <a:srgbClr val="534569"/>
              </a:solidFill>
              <a:latin typeface="Times New Roman" panose="02020603050405020304" pitchFamily="18" charset="0"/>
              <a:cs typeface="Times New Roman" panose="02020603050405020304" pitchFamily="18" charset="0"/>
            </a:endParaRPr>
          </a:p>
          <a:p>
            <a:pPr algn="just">
              <a:lnSpc>
                <a:spcPts val="4200"/>
              </a:lnSpc>
              <a:spcBef>
                <a:spcPct val="0"/>
              </a:spcBef>
            </a:pPr>
            <a:endParaRPr lang="en-US" sz="3000" spc="30" dirty="0">
              <a:solidFill>
                <a:srgbClr val="534569"/>
              </a:solidFill>
              <a:latin typeface="Times New Roman" panose="02020603050405020304" pitchFamily="18" charset="0"/>
              <a:cs typeface="Times New Roman" panose="02020603050405020304" pitchFamily="18" charset="0"/>
            </a:endParaRPr>
          </a:p>
        </p:txBody>
      </p:sp>
      <p:sp>
        <p:nvSpPr>
          <p:cNvPr id="19" name="TextBox 19">
            <a:extLst>
              <a:ext uri="{FF2B5EF4-FFF2-40B4-BE49-F238E27FC236}">
                <a16:creationId xmlns:a16="http://schemas.microsoft.com/office/drawing/2014/main" id="{77A99D9E-0927-3F1D-F451-DC2A7809100F}"/>
              </a:ext>
            </a:extLst>
          </p:cNvPr>
          <p:cNvSpPr txBox="1"/>
          <p:nvPr/>
        </p:nvSpPr>
        <p:spPr>
          <a:xfrm>
            <a:off x="6276782" y="349535"/>
            <a:ext cx="8185547" cy="370471"/>
          </a:xfrm>
          <a:prstGeom prst="rect">
            <a:avLst/>
          </a:prstGeom>
        </p:spPr>
        <p:txBody>
          <a:bodyPr wrap="square" lIns="0" tIns="0" rIns="0" bIns="0" rtlCol="0" anchor="t">
            <a:spAutoFit/>
          </a:bodyPr>
          <a:lstStyle/>
          <a:p>
            <a:pPr algn="just">
              <a:lnSpc>
                <a:spcPts val="4200"/>
              </a:lnSpc>
              <a:spcBef>
                <a:spcPct val="0"/>
              </a:spcBef>
            </a:pPr>
            <a:endParaRPr lang="en-US" sz="3000" spc="30" dirty="0">
              <a:solidFill>
                <a:srgbClr val="534569"/>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196E8314-881E-6EE5-E665-121331507A42}"/>
              </a:ext>
            </a:extLst>
          </p:cNvPr>
          <p:cNvSpPr txBox="1"/>
          <p:nvPr/>
        </p:nvSpPr>
        <p:spPr>
          <a:xfrm>
            <a:off x="12194447" y="349535"/>
            <a:ext cx="8712277" cy="1032719"/>
          </a:xfrm>
          <a:prstGeom prst="rect">
            <a:avLst/>
          </a:prstGeom>
        </p:spPr>
        <p:txBody>
          <a:bodyPr wrap="square" lIns="0" tIns="0" rIns="0" bIns="0" rtlCol="0" anchor="t">
            <a:spAutoFit/>
          </a:bodyPr>
          <a:lstStyle/>
          <a:p>
            <a:pPr algn="just">
              <a:lnSpc>
                <a:spcPts val="4200"/>
              </a:lnSpc>
            </a:pPr>
            <a:endParaRPr lang="en-US" sz="3000" spc="30" dirty="0">
              <a:solidFill>
                <a:srgbClr val="534569"/>
              </a:solidFill>
              <a:latin typeface="Times New Roman" panose="02020603050405020304" pitchFamily="18" charset="0"/>
              <a:cs typeface="Times New Roman" panose="02020603050405020304" pitchFamily="18" charset="0"/>
            </a:endParaRPr>
          </a:p>
          <a:p>
            <a:pPr algn="just">
              <a:lnSpc>
                <a:spcPts val="4200"/>
              </a:lnSpc>
              <a:spcBef>
                <a:spcPct val="0"/>
              </a:spcBef>
            </a:pPr>
            <a:endParaRPr lang="en-US" sz="3000" spc="30" dirty="0">
              <a:solidFill>
                <a:srgbClr val="534569"/>
              </a:solidFill>
              <a:latin typeface="Times New Roman" panose="02020603050405020304" pitchFamily="18" charset="0"/>
              <a:cs typeface="Times New Roman" panose="02020603050405020304" pitchFamily="18" charset="0"/>
            </a:endParaRPr>
          </a:p>
        </p:txBody>
      </p:sp>
      <p:sp>
        <p:nvSpPr>
          <p:cNvPr id="25" name="TextBox 9">
            <a:extLst>
              <a:ext uri="{FF2B5EF4-FFF2-40B4-BE49-F238E27FC236}">
                <a16:creationId xmlns:a16="http://schemas.microsoft.com/office/drawing/2014/main" id="{D92CF107-D09A-D7D8-C033-329BF9489613}"/>
              </a:ext>
            </a:extLst>
          </p:cNvPr>
          <p:cNvSpPr txBox="1"/>
          <p:nvPr/>
        </p:nvSpPr>
        <p:spPr>
          <a:xfrm>
            <a:off x="2825765" y="2129260"/>
            <a:ext cx="12636470" cy="1756378"/>
          </a:xfrm>
          <a:prstGeom prst="rect">
            <a:avLst/>
          </a:prstGeom>
        </p:spPr>
        <p:txBody>
          <a:bodyPr lIns="0" tIns="0" rIns="0" bIns="0" rtlCol="0" anchor="t">
            <a:spAutoFit/>
          </a:bodyPr>
          <a:lstStyle/>
          <a:p>
            <a:pPr algn="ctr">
              <a:lnSpc>
                <a:spcPts val="14989"/>
              </a:lnSpc>
            </a:pPr>
            <a:r>
              <a:rPr lang="en-US" sz="12491" dirty="0">
                <a:solidFill>
                  <a:srgbClr val="D6427B"/>
                </a:solidFill>
                <a:latin typeface="VNI-Times" pitchFamily="2" charset="0"/>
              </a:rPr>
              <a:t>THANK YOU</a:t>
            </a:r>
          </a:p>
        </p:txBody>
      </p:sp>
      <p:sp>
        <p:nvSpPr>
          <p:cNvPr id="26" name="TextBox 9">
            <a:extLst>
              <a:ext uri="{FF2B5EF4-FFF2-40B4-BE49-F238E27FC236}">
                <a16:creationId xmlns:a16="http://schemas.microsoft.com/office/drawing/2014/main" id="{C160BC26-9F84-01BA-57A2-CAF446B67153}"/>
              </a:ext>
            </a:extLst>
          </p:cNvPr>
          <p:cNvSpPr txBox="1"/>
          <p:nvPr/>
        </p:nvSpPr>
        <p:spPr>
          <a:xfrm>
            <a:off x="2812872" y="4317524"/>
            <a:ext cx="12636470" cy="3654847"/>
          </a:xfrm>
          <a:prstGeom prst="rect">
            <a:avLst/>
          </a:prstGeom>
        </p:spPr>
        <p:txBody>
          <a:bodyPr lIns="0" tIns="0" rIns="0" bIns="0" rtlCol="0" anchor="t">
            <a:spAutoFit/>
          </a:bodyPr>
          <a:lstStyle/>
          <a:p>
            <a:pPr algn="ctr">
              <a:lnSpc>
                <a:spcPts val="14989"/>
              </a:lnSpc>
            </a:pPr>
            <a:r>
              <a:rPr lang="en-US" sz="9000" dirty="0" err="1">
                <a:solidFill>
                  <a:srgbClr val="D6427B"/>
                </a:solidFill>
                <a:latin typeface="Times New Roman" panose="02020603050405020304" pitchFamily="18" charset="0"/>
                <a:cs typeface="Times New Roman" panose="02020603050405020304" pitchFamily="18" charset="0"/>
              </a:rPr>
              <a:t>Cảm</a:t>
            </a:r>
            <a:r>
              <a:rPr lang="en-US" sz="9000" dirty="0">
                <a:solidFill>
                  <a:srgbClr val="D6427B"/>
                </a:solidFill>
                <a:latin typeface="Times New Roman" panose="02020603050405020304" pitchFamily="18" charset="0"/>
                <a:cs typeface="Times New Roman" panose="02020603050405020304" pitchFamily="18" charset="0"/>
              </a:rPr>
              <a:t> </a:t>
            </a:r>
            <a:r>
              <a:rPr lang="en-US" sz="9000" dirty="0" err="1">
                <a:solidFill>
                  <a:srgbClr val="D6427B"/>
                </a:solidFill>
                <a:latin typeface="Times New Roman" panose="02020603050405020304" pitchFamily="18" charset="0"/>
                <a:cs typeface="Times New Roman" panose="02020603050405020304" pitchFamily="18" charset="0"/>
              </a:rPr>
              <a:t>ơn</a:t>
            </a:r>
            <a:r>
              <a:rPr lang="en-US" sz="9000" dirty="0">
                <a:solidFill>
                  <a:srgbClr val="D6427B"/>
                </a:solidFill>
                <a:latin typeface="Times New Roman" panose="02020603050405020304" pitchFamily="18" charset="0"/>
                <a:cs typeface="Times New Roman" panose="02020603050405020304" pitchFamily="18" charset="0"/>
              </a:rPr>
              <a:t> </a:t>
            </a:r>
            <a:r>
              <a:rPr lang="en-US" sz="9000" dirty="0" err="1">
                <a:solidFill>
                  <a:srgbClr val="D6427B"/>
                </a:solidFill>
                <a:latin typeface="Times New Roman" panose="02020603050405020304" pitchFamily="18" charset="0"/>
                <a:cs typeface="Times New Roman" panose="02020603050405020304" pitchFamily="18" charset="0"/>
              </a:rPr>
              <a:t>thầy</a:t>
            </a:r>
            <a:r>
              <a:rPr lang="en-US" sz="9000" dirty="0">
                <a:solidFill>
                  <a:srgbClr val="D6427B"/>
                </a:solidFill>
                <a:latin typeface="Times New Roman" panose="02020603050405020304" pitchFamily="18" charset="0"/>
                <a:cs typeface="Times New Roman" panose="02020603050405020304" pitchFamily="18" charset="0"/>
              </a:rPr>
              <a:t> </a:t>
            </a:r>
            <a:r>
              <a:rPr lang="en-US" sz="9000" dirty="0" err="1">
                <a:solidFill>
                  <a:srgbClr val="D6427B"/>
                </a:solidFill>
                <a:latin typeface="Times New Roman" panose="02020603050405020304" pitchFamily="18" charset="0"/>
                <a:cs typeface="Times New Roman" panose="02020603050405020304" pitchFamily="18" charset="0"/>
              </a:rPr>
              <a:t>cô</a:t>
            </a:r>
            <a:r>
              <a:rPr lang="en-US" sz="9000" dirty="0">
                <a:solidFill>
                  <a:srgbClr val="D6427B"/>
                </a:solidFill>
                <a:latin typeface="Times New Roman" panose="02020603050405020304" pitchFamily="18" charset="0"/>
                <a:cs typeface="Times New Roman" panose="02020603050405020304" pitchFamily="18" charset="0"/>
              </a:rPr>
              <a:t> </a:t>
            </a:r>
            <a:r>
              <a:rPr lang="en-US" sz="9000" dirty="0" err="1">
                <a:solidFill>
                  <a:srgbClr val="D6427B"/>
                </a:solidFill>
                <a:latin typeface="Times New Roman" panose="02020603050405020304" pitchFamily="18" charset="0"/>
                <a:cs typeface="Times New Roman" panose="02020603050405020304" pitchFamily="18" charset="0"/>
              </a:rPr>
              <a:t>và</a:t>
            </a:r>
            <a:r>
              <a:rPr lang="en-US" sz="9000" dirty="0">
                <a:solidFill>
                  <a:srgbClr val="D6427B"/>
                </a:solidFill>
                <a:latin typeface="Times New Roman" panose="02020603050405020304" pitchFamily="18" charset="0"/>
                <a:cs typeface="Times New Roman" panose="02020603050405020304" pitchFamily="18" charset="0"/>
              </a:rPr>
              <a:t> </a:t>
            </a:r>
            <a:r>
              <a:rPr lang="en-US" sz="9000" dirty="0" err="1">
                <a:solidFill>
                  <a:srgbClr val="D6427B"/>
                </a:solidFill>
                <a:latin typeface="Times New Roman" panose="02020603050405020304" pitchFamily="18" charset="0"/>
                <a:cs typeface="Times New Roman" panose="02020603050405020304" pitchFamily="18" charset="0"/>
              </a:rPr>
              <a:t>các</a:t>
            </a:r>
            <a:r>
              <a:rPr lang="en-US" sz="9000" dirty="0">
                <a:solidFill>
                  <a:srgbClr val="D6427B"/>
                </a:solidFill>
                <a:latin typeface="Times New Roman" panose="02020603050405020304" pitchFamily="18" charset="0"/>
                <a:cs typeface="Times New Roman" panose="02020603050405020304" pitchFamily="18" charset="0"/>
              </a:rPr>
              <a:t> </a:t>
            </a:r>
            <a:r>
              <a:rPr lang="en-US" sz="9000" dirty="0" err="1">
                <a:solidFill>
                  <a:srgbClr val="D6427B"/>
                </a:solidFill>
                <a:latin typeface="Times New Roman" panose="02020603050405020304" pitchFamily="18" charset="0"/>
                <a:cs typeface="Times New Roman" panose="02020603050405020304" pitchFamily="18" charset="0"/>
              </a:rPr>
              <a:t>bạn</a:t>
            </a:r>
            <a:r>
              <a:rPr lang="en-US" sz="9000" dirty="0">
                <a:solidFill>
                  <a:srgbClr val="D6427B"/>
                </a:solidFill>
                <a:latin typeface="Times New Roman" panose="02020603050405020304" pitchFamily="18" charset="0"/>
                <a:cs typeface="Times New Roman" panose="02020603050405020304" pitchFamily="18" charset="0"/>
              </a:rPr>
              <a:t> </a:t>
            </a:r>
            <a:r>
              <a:rPr lang="en-US" sz="9000" dirty="0" err="1">
                <a:solidFill>
                  <a:srgbClr val="D6427B"/>
                </a:solidFill>
                <a:latin typeface="Times New Roman" panose="02020603050405020304" pitchFamily="18" charset="0"/>
                <a:cs typeface="Times New Roman" panose="02020603050405020304" pitchFamily="18" charset="0"/>
              </a:rPr>
              <a:t>đã</a:t>
            </a:r>
            <a:r>
              <a:rPr lang="en-US" sz="9000" dirty="0">
                <a:solidFill>
                  <a:srgbClr val="D6427B"/>
                </a:solidFill>
                <a:latin typeface="Times New Roman" panose="02020603050405020304" pitchFamily="18" charset="0"/>
                <a:cs typeface="Times New Roman" panose="02020603050405020304" pitchFamily="18" charset="0"/>
              </a:rPr>
              <a:t> </a:t>
            </a:r>
            <a:r>
              <a:rPr lang="en-US" sz="9000" dirty="0" err="1">
                <a:solidFill>
                  <a:srgbClr val="D6427B"/>
                </a:solidFill>
                <a:latin typeface="Times New Roman" panose="02020603050405020304" pitchFamily="18" charset="0"/>
                <a:cs typeface="Times New Roman" panose="02020603050405020304" pitchFamily="18" charset="0"/>
              </a:rPr>
              <a:t>lắng</a:t>
            </a:r>
            <a:r>
              <a:rPr lang="en-US" sz="9000" dirty="0">
                <a:solidFill>
                  <a:srgbClr val="D6427B"/>
                </a:solidFill>
                <a:latin typeface="Times New Roman" panose="02020603050405020304" pitchFamily="18" charset="0"/>
                <a:cs typeface="Times New Roman" panose="02020603050405020304" pitchFamily="18" charset="0"/>
              </a:rPr>
              <a:t> </a:t>
            </a:r>
            <a:r>
              <a:rPr lang="en-US" sz="9000" dirty="0" err="1">
                <a:solidFill>
                  <a:srgbClr val="D6427B"/>
                </a:solidFill>
                <a:latin typeface="Times New Roman" panose="02020603050405020304" pitchFamily="18" charset="0"/>
                <a:cs typeface="Times New Roman" panose="02020603050405020304" pitchFamily="18" charset="0"/>
              </a:rPr>
              <a:t>nghe</a:t>
            </a:r>
            <a:endParaRPr lang="en-US" sz="9000" dirty="0">
              <a:solidFill>
                <a:srgbClr val="D6427B"/>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
            <a:extLst>
              <a:ext uri="{FF2B5EF4-FFF2-40B4-BE49-F238E27FC236}">
                <a16:creationId xmlns:a16="http://schemas.microsoft.com/office/drawing/2014/main" id="{F1C12835-84DC-A2AE-64FA-D29B6C7B616A}"/>
              </a:ext>
            </a:extLst>
          </p:cNvPr>
          <p:cNvSpPr/>
          <p:nvPr/>
        </p:nvSpPr>
        <p:spPr>
          <a:xfrm>
            <a:off x="-228600" y="0"/>
            <a:ext cx="15700595" cy="10287000"/>
          </a:xfrm>
          <a:prstGeom prst="rect">
            <a:avLst/>
          </a:prstGeom>
          <a:solidFill>
            <a:srgbClr val="F8EAF3"/>
          </a:solidFill>
        </p:spPr>
        <p:txBody>
          <a:bodyPr/>
          <a:lstStyle/>
          <a:p>
            <a:endParaRPr lang="en-US" dirty="0">
              <a:latin typeface="Times New Roman" panose="02020603050405020304" pitchFamily="18" charset="0"/>
              <a:cs typeface="Times New Roman" panose="02020603050405020304" pitchFamily="18" charset="0"/>
            </a:endParaRPr>
          </a:p>
        </p:txBody>
      </p:sp>
      <p:sp>
        <p:nvSpPr>
          <p:cNvPr id="2" name="Freeform 2"/>
          <p:cNvSpPr/>
          <p:nvPr/>
        </p:nvSpPr>
        <p:spPr>
          <a:xfrm>
            <a:off x="1092609" y="1103512"/>
            <a:ext cx="11403874" cy="8433725"/>
          </a:xfrm>
          <a:custGeom>
            <a:avLst/>
            <a:gdLst/>
            <a:ahLst/>
            <a:cxnLst/>
            <a:rect l="l" t="t" r="r" b="b"/>
            <a:pathLst>
              <a:path w="10900132" h="8229600">
                <a:moveTo>
                  <a:pt x="0" y="0"/>
                </a:moveTo>
                <a:lnTo>
                  <a:pt x="10900132" y="0"/>
                </a:lnTo>
                <a:lnTo>
                  <a:pt x="10900132" y="8229600"/>
                </a:lnTo>
                <a:lnTo>
                  <a:pt x="0" y="8229600"/>
                </a:lnTo>
                <a:lnTo>
                  <a:pt x="0" y="0"/>
                </a:lnTo>
                <a:close/>
              </a:path>
            </a:pathLst>
          </a:custGeom>
          <a:blipFill>
            <a:blip r:embed="rId2"/>
            <a:stretch>
              <a:fillRect/>
            </a:stretch>
          </a:blipFill>
        </p:spPr>
        <p:txBody>
          <a:bodyPr/>
          <a:lstStyle/>
          <a:p>
            <a:endParaRPr lang="en-US" dirty="0"/>
          </a:p>
        </p:txBody>
      </p:sp>
      <p:sp>
        <p:nvSpPr>
          <p:cNvPr id="3" name="Freeform 3"/>
          <p:cNvSpPr/>
          <p:nvPr/>
        </p:nvSpPr>
        <p:spPr>
          <a:xfrm rot="-5400000">
            <a:off x="10704772" y="1640173"/>
            <a:ext cx="12373782" cy="7006654"/>
          </a:xfrm>
          <a:custGeom>
            <a:avLst/>
            <a:gdLst/>
            <a:ahLst/>
            <a:cxnLst/>
            <a:rect l="l" t="t" r="r" b="b"/>
            <a:pathLst>
              <a:path w="12373782" h="7006654">
                <a:moveTo>
                  <a:pt x="0" y="0"/>
                </a:moveTo>
                <a:lnTo>
                  <a:pt x="12373782" y="0"/>
                </a:lnTo>
                <a:lnTo>
                  <a:pt x="12373782" y="7006654"/>
                </a:lnTo>
                <a:lnTo>
                  <a:pt x="0" y="7006654"/>
                </a:lnTo>
                <a:lnTo>
                  <a:pt x="0" y="0"/>
                </a:lnTo>
                <a:close/>
              </a:path>
            </a:pathLst>
          </a:custGeom>
          <a:blipFill>
            <a:blip r:embed="rId3"/>
            <a:stretch>
              <a:fillRect/>
            </a:stretch>
          </a:blipFill>
        </p:spPr>
        <p:txBody>
          <a:bodyPr/>
          <a:lstStyle/>
          <a:p>
            <a:endParaRPr lang="en-US"/>
          </a:p>
        </p:txBody>
      </p:sp>
      <p:sp>
        <p:nvSpPr>
          <p:cNvPr id="4" name="Freeform 4"/>
          <p:cNvSpPr/>
          <p:nvPr/>
        </p:nvSpPr>
        <p:spPr>
          <a:xfrm>
            <a:off x="5455326" y="851825"/>
            <a:ext cx="2046880" cy="1151370"/>
          </a:xfrm>
          <a:custGeom>
            <a:avLst/>
            <a:gdLst/>
            <a:ahLst/>
            <a:cxnLst/>
            <a:rect l="l" t="t" r="r" b="b"/>
            <a:pathLst>
              <a:path w="2046880" h="1151370">
                <a:moveTo>
                  <a:pt x="0" y="0"/>
                </a:moveTo>
                <a:lnTo>
                  <a:pt x="2046880" y="0"/>
                </a:lnTo>
                <a:lnTo>
                  <a:pt x="2046880" y="1151370"/>
                </a:lnTo>
                <a:lnTo>
                  <a:pt x="0" y="1151370"/>
                </a:lnTo>
                <a:lnTo>
                  <a:pt x="0" y="0"/>
                </a:lnTo>
                <a:close/>
              </a:path>
            </a:pathLst>
          </a:custGeom>
          <a:blipFill>
            <a:blip r:embed="rId4"/>
            <a:stretch>
              <a:fillRect/>
            </a:stretch>
          </a:blipFill>
        </p:spPr>
        <p:txBody>
          <a:bodyPr/>
          <a:lstStyle/>
          <a:p>
            <a:endParaRPr lang="en-US" dirty="0"/>
          </a:p>
        </p:txBody>
      </p:sp>
      <p:sp>
        <p:nvSpPr>
          <p:cNvPr id="7" name="TextBox 7"/>
          <p:cNvSpPr txBox="1"/>
          <p:nvPr/>
        </p:nvSpPr>
        <p:spPr>
          <a:xfrm>
            <a:off x="2312780" y="2508318"/>
            <a:ext cx="8331973" cy="1322478"/>
          </a:xfrm>
          <a:prstGeom prst="rect">
            <a:avLst/>
          </a:prstGeom>
        </p:spPr>
        <p:txBody>
          <a:bodyPr lIns="0" tIns="0" rIns="0" bIns="0" rtlCol="0" anchor="t">
            <a:spAutoFit/>
          </a:bodyPr>
          <a:lstStyle/>
          <a:p>
            <a:pPr marL="0" lvl="0" indent="0" algn="ctr">
              <a:lnSpc>
                <a:spcPts val="10999"/>
              </a:lnSpc>
            </a:pPr>
            <a:r>
              <a:rPr lang="en-US" sz="8800" b="1" dirty="0">
                <a:latin typeface="Times New Roman" panose="02020603050405020304" pitchFamily="18" charset="0"/>
                <a:cs typeface="Times New Roman" panose="02020603050405020304" pitchFamily="18" charset="0"/>
              </a:rPr>
              <a:t>NỘI DUNG</a:t>
            </a:r>
          </a:p>
        </p:txBody>
      </p:sp>
      <p:sp>
        <p:nvSpPr>
          <p:cNvPr id="8" name="TextBox 8"/>
          <p:cNvSpPr txBox="1"/>
          <p:nvPr/>
        </p:nvSpPr>
        <p:spPr>
          <a:xfrm>
            <a:off x="1219200" y="4522120"/>
            <a:ext cx="6045342" cy="867995"/>
          </a:xfrm>
          <a:prstGeom prst="rect">
            <a:avLst/>
          </a:prstGeom>
        </p:spPr>
        <p:txBody>
          <a:bodyPr wrap="square" lIns="0" tIns="0" rIns="0" bIns="0" rtlCol="0" anchor="t">
            <a:spAutoFit/>
          </a:bodyPr>
          <a:lstStyle/>
          <a:p>
            <a:pPr marL="514350" indent="-514350" algn="ctr">
              <a:lnSpc>
                <a:spcPts val="7919"/>
              </a:lnSpc>
              <a:buFont typeface="Wingdings" panose="05000000000000000000" pitchFamily="2" charset="2"/>
              <a:buChar char="ü"/>
            </a:pPr>
            <a:r>
              <a:rPr lang="en-US" sz="3600" b="1" dirty="0">
                <a:latin typeface="Times New Roman" panose="02020603050405020304" pitchFamily="18" charset="0"/>
                <a:cs typeface="Times New Roman" panose="02020603050405020304" pitchFamily="18" charset="0"/>
              </a:rPr>
              <a:t>CHƯƠNG 1:TỔNG QUAN</a:t>
            </a:r>
          </a:p>
        </p:txBody>
      </p:sp>
      <p:sp>
        <p:nvSpPr>
          <p:cNvPr id="9" name="TextBox 9"/>
          <p:cNvSpPr txBox="1"/>
          <p:nvPr/>
        </p:nvSpPr>
        <p:spPr>
          <a:xfrm>
            <a:off x="910994" y="5760447"/>
            <a:ext cx="10434249" cy="436017"/>
          </a:xfrm>
          <a:prstGeom prst="rect">
            <a:avLst/>
          </a:prstGeom>
        </p:spPr>
        <p:txBody>
          <a:bodyPr wrap="square" lIns="0" tIns="0" rIns="0" bIns="0" rtlCol="0" anchor="t">
            <a:spAutoFit/>
          </a:bodyPr>
          <a:lstStyle/>
          <a:p>
            <a:pPr marL="716279" lvl="1" indent="-457200" algn="ctr">
              <a:lnSpc>
                <a:spcPts val="3359"/>
              </a:lnSpc>
              <a:buFont typeface="Wingdings" panose="05000000000000000000" pitchFamily="2" charset="2"/>
              <a:buChar char="ü"/>
            </a:pPr>
            <a:r>
              <a:rPr lang="en-US" sz="3600" b="1" dirty="0">
                <a:effectLst/>
                <a:latin typeface="Times New Roman" panose="02020603050405020304" pitchFamily="18" charset="0"/>
                <a:ea typeface="Arial" panose="020B0604020202020204" pitchFamily="34" charset="0"/>
                <a:cs typeface="Times New Roman" panose="02020603050405020304" pitchFamily="18" charset="0"/>
              </a:rPr>
              <a:t>CHƯƠNG 2: </a:t>
            </a:r>
            <a:r>
              <a:rPr lang="vi-VN" sz="3600" b="1" dirty="0">
                <a:effectLst/>
                <a:latin typeface="Times New Roman" panose="02020603050405020304" pitchFamily="18" charset="0"/>
                <a:ea typeface="Arial" panose="020B0604020202020204" pitchFamily="34" charset="0"/>
                <a:cs typeface="Times New Roman" panose="02020603050405020304" pitchFamily="18" charset="0"/>
              </a:rPr>
              <a:t>THUẬT TOÁN ÁP DỤNG ĐỀ TÀI</a:t>
            </a:r>
            <a:endParaRPr lang="en-US" sz="3600" b="1" u="sng" dirty="0">
              <a:solidFill>
                <a:srgbClr val="3C3333"/>
              </a:solidFill>
              <a:latin typeface="Times New Roman" panose="02020603050405020304" pitchFamily="18" charset="0"/>
              <a:cs typeface="Times New Roman" panose="02020603050405020304" pitchFamily="18" charset="0"/>
            </a:endParaRPr>
          </a:p>
        </p:txBody>
      </p:sp>
      <p:sp>
        <p:nvSpPr>
          <p:cNvPr id="12" name="Freeform 12"/>
          <p:cNvSpPr/>
          <p:nvPr/>
        </p:nvSpPr>
        <p:spPr>
          <a:xfrm>
            <a:off x="13137166" y="1823587"/>
            <a:ext cx="4134952" cy="6993576"/>
          </a:xfrm>
          <a:custGeom>
            <a:avLst/>
            <a:gdLst/>
            <a:ahLst/>
            <a:cxnLst/>
            <a:rect l="l" t="t" r="r" b="b"/>
            <a:pathLst>
              <a:path w="4134952" h="6993576">
                <a:moveTo>
                  <a:pt x="0" y="0"/>
                </a:moveTo>
                <a:lnTo>
                  <a:pt x="4134952" y="0"/>
                </a:lnTo>
                <a:lnTo>
                  <a:pt x="4134952" y="6993576"/>
                </a:lnTo>
                <a:lnTo>
                  <a:pt x="0" y="6993576"/>
                </a:lnTo>
                <a:lnTo>
                  <a:pt x="0" y="0"/>
                </a:lnTo>
                <a:close/>
              </a:path>
            </a:pathLst>
          </a:custGeom>
          <a:blipFill>
            <a:blip r:embed="rId5"/>
            <a:stretch>
              <a:fillRect/>
            </a:stretch>
          </a:blipFill>
        </p:spPr>
        <p:txBody>
          <a:bodyPr/>
          <a:lstStyle/>
          <a:p>
            <a:endParaRPr lang="en-US"/>
          </a:p>
        </p:txBody>
      </p:sp>
      <p:sp>
        <p:nvSpPr>
          <p:cNvPr id="13" name="Freeform 13"/>
          <p:cNvSpPr/>
          <p:nvPr/>
        </p:nvSpPr>
        <p:spPr>
          <a:xfrm rot="-891811">
            <a:off x="14392835" y="5748300"/>
            <a:ext cx="3458798" cy="938199"/>
          </a:xfrm>
          <a:custGeom>
            <a:avLst/>
            <a:gdLst/>
            <a:ahLst/>
            <a:cxnLst/>
            <a:rect l="l" t="t" r="r" b="b"/>
            <a:pathLst>
              <a:path w="3458798" h="938199">
                <a:moveTo>
                  <a:pt x="0" y="0"/>
                </a:moveTo>
                <a:lnTo>
                  <a:pt x="3458798" y="0"/>
                </a:lnTo>
                <a:lnTo>
                  <a:pt x="3458798" y="938198"/>
                </a:lnTo>
                <a:lnTo>
                  <a:pt x="0" y="938198"/>
                </a:lnTo>
                <a:lnTo>
                  <a:pt x="0" y="0"/>
                </a:lnTo>
                <a:close/>
              </a:path>
            </a:pathLst>
          </a:custGeom>
          <a:blipFill>
            <a:blip r:embed="rId6"/>
            <a:stretch>
              <a:fillRect/>
            </a:stretch>
          </a:blipFill>
        </p:spPr>
        <p:txBody>
          <a:bodyPr/>
          <a:lstStyle/>
          <a:p>
            <a:endParaRPr lang="en-US"/>
          </a:p>
        </p:txBody>
      </p:sp>
      <p:sp>
        <p:nvSpPr>
          <p:cNvPr id="22" name="TextBox 9">
            <a:extLst>
              <a:ext uri="{FF2B5EF4-FFF2-40B4-BE49-F238E27FC236}">
                <a16:creationId xmlns:a16="http://schemas.microsoft.com/office/drawing/2014/main" id="{D8E13EE9-4992-4889-1DDB-9FE2BE3D17AA}"/>
              </a:ext>
            </a:extLst>
          </p:cNvPr>
          <p:cNvSpPr txBox="1"/>
          <p:nvPr/>
        </p:nvSpPr>
        <p:spPr>
          <a:xfrm>
            <a:off x="1219200" y="6081439"/>
            <a:ext cx="11917966" cy="1881092"/>
          </a:xfrm>
          <a:prstGeom prst="rect">
            <a:avLst/>
          </a:prstGeom>
        </p:spPr>
        <p:txBody>
          <a:bodyPr wrap="square" lIns="0" tIns="0" rIns="0" bIns="0" rtlCol="0" anchor="t">
            <a:spAutoFit/>
          </a:bodyPr>
          <a:lstStyle/>
          <a:p>
            <a:pPr marL="457200" indent="-457200" algn="ctr">
              <a:lnSpc>
                <a:spcPts val="7919"/>
              </a:lnSpc>
              <a:buFont typeface="Wingdings" panose="05000000000000000000" pitchFamily="2" charset="2"/>
              <a:buChar char="ü"/>
            </a:pPr>
            <a:r>
              <a:rPr lang="en-US" sz="3600" b="1" dirty="0">
                <a:latin typeface="Times New Roman" panose="02020603050405020304" pitchFamily="18" charset="0"/>
                <a:cs typeface="Times New Roman" panose="02020603050405020304" pitchFamily="18" charset="0"/>
              </a:rPr>
              <a:t>CHƯƠNG 3: XÂY DỰNG VÀ TRIỂN KHAI ỨNG DỤNG</a:t>
            </a:r>
          </a:p>
          <a:p>
            <a:pPr algn="ctr">
              <a:lnSpc>
                <a:spcPts val="7920"/>
              </a:lnSpc>
            </a:pPr>
            <a:endParaRPr lang="en-US" sz="36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arn(inVertical)">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3" grpId="0" animBg="1"/>
      <p:bldP spid="4" grpId="0" animBg="1"/>
      <p:bldP spid="7" grpId="0"/>
      <p:bldP spid="8" grpId="0"/>
      <p:bldP spid="9" grpId="0"/>
      <p:bldP spid="12" grpId="0" animBg="1"/>
      <p:bldP spid="13"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4485F56B-9838-78F8-2DBC-63CCE7A6A5EC}"/>
              </a:ext>
            </a:extLst>
          </p:cNvPr>
          <p:cNvSpPr/>
          <p:nvPr/>
        </p:nvSpPr>
        <p:spPr>
          <a:xfrm>
            <a:off x="-2190872" y="-77530"/>
            <a:ext cx="11367570" cy="10287000"/>
          </a:xfrm>
          <a:prstGeom prst="rect">
            <a:avLst/>
          </a:prstGeom>
          <a:solidFill>
            <a:srgbClr val="F8EAF3"/>
          </a:solidFill>
        </p:spPr>
        <p:txBody>
          <a:bodyPr/>
          <a:lstStyle/>
          <a:p>
            <a:endParaRPr lang="en-US" sz="2600" dirty="0">
              <a:latin typeface="Times New Roman" panose="02020603050405020304" pitchFamily="18" charset="0"/>
              <a:cs typeface="Times New Roman" panose="02020603050405020304" pitchFamily="18" charset="0"/>
            </a:endParaRPr>
          </a:p>
        </p:txBody>
      </p:sp>
      <p:grpSp>
        <p:nvGrpSpPr>
          <p:cNvPr id="2" name="Group 2"/>
          <p:cNvGrpSpPr/>
          <p:nvPr/>
        </p:nvGrpSpPr>
        <p:grpSpPr>
          <a:xfrm>
            <a:off x="0" y="0"/>
            <a:ext cx="18288000" cy="10287000"/>
            <a:chOff x="0" y="0"/>
            <a:chExt cx="13239462" cy="7447197"/>
          </a:xfrm>
        </p:grpSpPr>
        <p:sp>
          <p:nvSpPr>
            <p:cNvPr id="3" name="Freeform 3"/>
            <p:cNvSpPr/>
            <p:nvPr/>
          </p:nvSpPr>
          <p:spPr>
            <a:xfrm>
              <a:off x="0" y="0"/>
              <a:ext cx="13239462" cy="7447197"/>
            </a:xfrm>
            <a:custGeom>
              <a:avLst/>
              <a:gdLst/>
              <a:ahLst/>
              <a:cxnLst/>
              <a:rect l="l" t="t" r="r" b="b"/>
              <a:pathLst>
                <a:path w="13239462" h="7447197">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2938FA"/>
            </a:solidFill>
          </p:spPr>
          <p:txBody>
            <a:bodyPr/>
            <a:lstStyle/>
            <a:p>
              <a:endParaRPr lang="en-US" sz="2600">
                <a:latin typeface="Times New Roman" panose="02020603050405020304" pitchFamily="18" charset="0"/>
                <a:cs typeface="Times New Roman" panose="02020603050405020304" pitchFamily="18" charset="0"/>
              </a:endParaRPr>
            </a:p>
          </p:txBody>
        </p:sp>
      </p:grpSp>
      <p:sp>
        <p:nvSpPr>
          <p:cNvPr id="4" name="TextBox 4"/>
          <p:cNvSpPr txBox="1"/>
          <p:nvPr/>
        </p:nvSpPr>
        <p:spPr>
          <a:xfrm>
            <a:off x="5968530" y="788930"/>
            <a:ext cx="7900261" cy="904094"/>
          </a:xfrm>
          <a:prstGeom prst="rect">
            <a:avLst/>
          </a:prstGeom>
        </p:spPr>
        <p:txBody>
          <a:bodyPr wrap="square" lIns="0" tIns="0" rIns="0" bIns="0" rtlCol="0" anchor="t">
            <a:spAutoFit/>
          </a:bodyPr>
          <a:lstStyle/>
          <a:p>
            <a:pPr>
              <a:lnSpc>
                <a:spcPts val="7919"/>
              </a:lnSpc>
            </a:pPr>
            <a:r>
              <a:rPr lang="en-US" sz="4800" b="1" dirty="0">
                <a:solidFill>
                  <a:srgbClr val="2938FA"/>
                </a:solidFill>
                <a:latin typeface="Times New Roman" panose="02020603050405020304" pitchFamily="18" charset="0"/>
                <a:cs typeface="Times New Roman" panose="02020603050405020304" pitchFamily="18" charset="0"/>
              </a:rPr>
              <a:t>CHƯƠNG 1: TỔNG QUAN</a:t>
            </a:r>
          </a:p>
        </p:txBody>
      </p:sp>
      <p:sp>
        <p:nvSpPr>
          <p:cNvPr id="5" name="AutoShape 5"/>
          <p:cNvSpPr/>
          <p:nvPr/>
        </p:nvSpPr>
        <p:spPr>
          <a:xfrm>
            <a:off x="-472875" y="77530"/>
            <a:ext cx="1856432" cy="450661"/>
          </a:xfrm>
          <a:prstGeom prst="rect">
            <a:avLst/>
          </a:prstGeom>
          <a:solidFill>
            <a:srgbClr val="F1A5D6"/>
          </a:solidFill>
        </p:spPr>
        <p:txBody>
          <a:bodyPr/>
          <a:lstStyle/>
          <a:p>
            <a:endParaRPr lang="en-US" sz="2600">
              <a:latin typeface="Times New Roman" panose="02020603050405020304" pitchFamily="18" charset="0"/>
              <a:cs typeface="Times New Roman" panose="02020603050405020304" pitchFamily="18" charset="0"/>
            </a:endParaRPr>
          </a:p>
        </p:txBody>
      </p:sp>
      <p:sp>
        <p:nvSpPr>
          <p:cNvPr id="6" name="Freeform 6"/>
          <p:cNvSpPr/>
          <p:nvPr/>
        </p:nvSpPr>
        <p:spPr>
          <a:xfrm>
            <a:off x="121427" y="-289659"/>
            <a:ext cx="1185037" cy="1185037"/>
          </a:xfrm>
          <a:custGeom>
            <a:avLst/>
            <a:gdLst/>
            <a:ahLst/>
            <a:cxnLst/>
            <a:rect l="l" t="t" r="r" b="b"/>
            <a:pathLst>
              <a:path w="1185037" h="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2600">
              <a:latin typeface="Times New Roman" panose="02020603050405020304" pitchFamily="18" charset="0"/>
              <a:cs typeface="Times New Roman" panose="02020603050405020304" pitchFamily="18" charset="0"/>
            </a:endParaRPr>
          </a:p>
        </p:txBody>
      </p:sp>
      <p:grpSp>
        <p:nvGrpSpPr>
          <p:cNvPr id="7" name="Group 7"/>
          <p:cNvGrpSpPr/>
          <p:nvPr/>
        </p:nvGrpSpPr>
        <p:grpSpPr>
          <a:xfrm>
            <a:off x="0" y="0"/>
            <a:ext cx="18288000" cy="620841"/>
            <a:chOff x="0" y="0"/>
            <a:chExt cx="13239462" cy="449453"/>
          </a:xfrm>
        </p:grpSpPr>
        <p:sp>
          <p:nvSpPr>
            <p:cNvPr id="8" name="Freeform 8"/>
            <p:cNvSpPr/>
            <p:nvPr/>
          </p:nvSpPr>
          <p:spPr>
            <a:xfrm>
              <a:off x="0" y="0"/>
              <a:ext cx="13239462" cy="449453"/>
            </a:xfrm>
            <a:custGeom>
              <a:avLst/>
              <a:gdLst/>
              <a:ahLst/>
              <a:cxnLst/>
              <a:rect l="l" t="t" r="r" b="b"/>
              <a:pathLst>
                <a:path w="13239462" h="449453">
                  <a:moveTo>
                    <a:pt x="0" y="0"/>
                  </a:moveTo>
                  <a:lnTo>
                    <a:pt x="0" y="449453"/>
                  </a:lnTo>
                  <a:lnTo>
                    <a:pt x="13239462" y="449453"/>
                  </a:lnTo>
                  <a:lnTo>
                    <a:pt x="13239462" y="0"/>
                  </a:lnTo>
                  <a:lnTo>
                    <a:pt x="0" y="0"/>
                  </a:lnTo>
                  <a:close/>
                  <a:moveTo>
                    <a:pt x="13178501" y="388493"/>
                  </a:moveTo>
                  <a:lnTo>
                    <a:pt x="59690" y="388493"/>
                  </a:lnTo>
                  <a:lnTo>
                    <a:pt x="59690" y="59690"/>
                  </a:lnTo>
                  <a:lnTo>
                    <a:pt x="13178501" y="59690"/>
                  </a:lnTo>
                  <a:lnTo>
                    <a:pt x="13178501" y="388493"/>
                  </a:lnTo>
                  <a:close/>
                </a:path>
              </a:pathLst>
            </a:custGeom>
            <a:solidFill>
              <a:srgbClr val="2938FA"/>
            </a:solidFill>
          </p:spPr>
          <p:txBody>
            <a:bodyPr/>
            <a:lstStyle/>
            <a:p>
              <a:endParaRPr lang="en-US" sz="2600">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0" y="0"/>
            <a:ext cx="1427894" cy="10287000"/>
            <a:chOff x="0" y="0"/>
            <a:chExt cx="1463310" cy="7447197"/>
          </a:xfrm>
        </p:grpSpPr>
        <p:sp>
          <p:nvSpPr>
            <p:cNvPr id="10" name="Freeform 10"/>
            <p:cNvSpPr/>
            <p:nvPr/>
          </p:nvSpPr>
          <p:spPr>
            <a:xfrm>
              <a:off x="0" y="0"/>
              <a:ext cx="1463309" cy="7447197"/>
            </a:xfrm>
            <a:custGeom>
              <a:avLst/>
              <a:gdLst/>
              <a:ahLst/>
              <a:cxnLst/>
              <a:rect l="l" t="t" r="r" b="b"/>
              <a:pathLst>
                <a:path w="1463309" h="7447197">
                  <a:moveTo>
                    <a:pt x="0" y="0"/>
                  </a:moveTo>
                  <a:lnTo>
                    <a:pt x="0" y="7447197"/>
                  </a:lnTo>
                  <a:lnTo>
                    <a:pt x="1463309" y="7447197"/>
                  </a:lnTo>
                  <a:lnTo>
                    <a:pt x="1463309" y="0"/>
                  </a:lnTo>
                  <a:lnTo>
                    <a:pt x="0" y="0"/>
                  </a:lnTo>
                  <a:close/>
                  <a:moveTo>
                    <a:pt x="1402349" y="7386237"/>
                  </a:moveTo>
                  <a:lnTo>
                    <a:pt x="59690" y="7386237"/>
                  </a:lnTo>
                  <a:lnTo>
                    <a:pt x="59690" y="59690"/>
                  </a:lnTo>
                  <a:lnTo>
                    <a:pt x="1402349" y="59690"/>
                  </a:lnTo>
                  <a:lnTo>
                    <a:pt x="1402349" y="7386237"/>
                  </a:lnTo>
                  <a:close/>
                </a:path>
              </a:pathLst>
            </a:custGeom>
            <a:solidFill>
              <a:srgbClr val="2938FA"/>
            </a:solidFill>
          </p:spPr>
          <p:txBody>
            <a:bodyPr/>
            <a:lstStyle/>
            <a:p>
              <a:endParaRPr lang="en-US" sz="2600">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1790219" y="2411730"/>
            <a:ext cx="6868124" cy="3242418"/>
            <a:chOff x="-34576" y="-38100"/>
            <a:chExt cx="7790946" cy="2204938"/>
          </a:xfrm>
        </p:grpSpPr>
        <p:sp>
          <p:nvSpPr>
            <p:cNvPr id="12" name="TextBox 12"/>
            <p:cNvSpPr txBox="1"/>
            <p:nvPr/>
          </p:nvSpPr>
          <p:spPr>
            <a:xfrm>
              <a:off x="1" y="-38100"/>
              <a:ext cx="7756369" cy="340937"/>
            </a:xfrm>
            <a:prstGeom prst="rect">
              <a:avLst/>
            </a:prstGeom>
          </p:spPr>
          <p:txBody>
            <a:bodyPr lIns="0" tIns="0" rIns="0" bIns="0" rtlCol="0" anchor="t">
              <a:spAutoFit/>
            </a:bodyPr>
            <a:lstStyle/>
            <a:p>
              <a:pPr algn="ctr">
                <a:lnSpc>
                  <a:spcPts val="4420"/>
                </a:lnSpc>
              </a:pPr>
              <a:r>
                <a:rPr lang="en-US" sz="2600" b="1" spc="204" dirty="0" err="1">
                  <a:solidFill>
                    <a:srgbClr val="2938FA"/>
                  </a:solidFill>
                  <a:latin typeface="Times New Roman" panose="02020603050405020304" pitchFamily="18" charset="0"/>
                  <a:cs typeface="Times New Roman" panose="02020603050405020304" pitchFamily="18" charset="0"/>
                </a:rPr>
                <a:t>Khái</a:t>
              </a:r>
              <a:r>
                <a:rPr lang="en-US" sz="2600" b="1" spc="204" dirty="0">
                  <a:solidFill>
                    <a:srgbClr val="2938FA"/>
                  </a:solidFill>
                  <a:latin typeface="Times New Roman" panose="02020603050405020304" pitchFamily="18" charset="0"/>
                  <a:cs typeface="Times New Roman" panose="02020603050405020304" pitchFamily="18" charset="0"/>
                </a:rPr>
                <a:t> </a:t>
              </a:r>
              <a:r>
                <a:rPr lang="en-US" sz="2600" b="1" spc="204" dirty="0" err="1">
                  <a:solidFill>
                    <a:srgbClr val="2938FA"/>
                  </a:solidFill>
                  <a:latin typeface="Times New Roman" panose="02020603050405020304" pitchFamily="18" charset="0"/>
                  <a:cs typeface="Times New Roman" panose="02020603050405020304" pitchFamily="18" charset="0"/>
                </a:rPr>
                <a:t>niệm</a:t>
              </a:r>
              <a:r>
                <a:rPr lang="en-US" sz="2600" b="1" spc="204" dirty="0">
                  <a:solidFill>
                    <a:srgbClr val="2938FA"/>
                  </a:solidFill>
                  <a:latin typeface="Times New Roman" panose="02020603050405020304" pitchFamily="18" charset="0"/>
                  <a:cs typeface="Times New Roman" panose="02020603050405020304" pitchFamily="18" charset="0"/>
                </a:rPr>
                <a:t> </a:t>
              </a:r>
              <a:r>
                <a:rPr lang="en-US" sz="2600" b="1" spc="204" dirty="0" err="1">
                  <a:solidFill>
                    <a:srgbClr val="2938FA"/>
                  </a:solidFill>
                  <a:latin typeface="Times New Roman" panose="02020603050405020304" pitchFamily="18" charset="0"/>
                  <a:cs typeface="Times New Roman" panose="02020603050405020304" pitchFamily="18" charset="0"/>
                </a:rPr>
                <a:t>về</a:t>
              </a:r>
              <a:r>
                <a:rPr lang="en-US" sz="2600" b="1" spc="204" dirty="0">
                  <a:solidFill>
                    <a:srgbClr val="2938FA"/>
                  </a:solidFill>
                  <a:latin typeface="Times New Roman" panose="02020603050405020304" pitchFamily="18" charset="0"/>
                  <a:cs typeface="Times New Roman" panose="02020603050405020304" pitchFamily="18" charset="0"/>
                </a:rPr>
                <a:t> </a:t>
              </a:r>
              <a:r>
                <a:rPr lang="en-US" sz="2600" b="1" spc="204" dirty="0" err="1">
                  <a:solidFill>
                    <a:srgbClr val="2938FA"/>
                  </a:solidFill>
                  <a:latin typeface="Times New Roman" panose="02020603050405020304" pitchFamily="18" charset="0"/>
                  <a:cs typeface="Times New Roman" panose="02020603050405020304" pitchFamily="18" charset="0"/>
                </a:rPr>
                <a:t>trí</a:t>
              </a:r>
              <a:r>
                <a:rPr lang="en-US" sz="2600" b="1" spc="204" dirty="0">
                  <a:solidFill>
                    <a:srgbClr val="2938FA"/>
                  </a:solidFill>
                  <a:latin typeface="Times New Roman" panose="02020603050405020304" pitchFamily="18" charset="0"/>
                  <a:cs typeface="Times New Roman" panose="02020603050405020304" pitchFamily="18" charset="0"/>
                </a:rPr>
                <a:t> </a:t>
              </a:r>
              <a:r>
                <a:rPr lang="en-US" sz="2600" b="1" spc="204" dirty="0" err="1">
                  <a:solidFill>
                    <a:srgbClr val="2938FA"/>
                  </a:solidFill>
                  <a:latin typeface="Times New Roman" panose="02020603050405020304" pitchFamily="18" charset="0"/>
                  <a:cs typeface="Times New Roman" panose="02020603050405020304" pitchFamily="18" charset="0"/>
                </a:rPr>
                <a:t>tuệ</a:t>
              </a:r>
              <a:r>
                <a:rPr lang="en-US" sz="2600" b="1" spc="204" dirty="0">
                  <a:solidFill>
                    <a:srgbClr val="2938FA"/>
                  </a:solidFill>
                  <a:latin typeface="Times New Roman" panose="02020603050405020304" pitchFamily="18" charset="0"/>
                  <a:cs typeface="Times New Roman" panose="02020603050405020304" pitchFamily="18" charset="0"/>
                </a:rPr>
                <a:t> </a:t>
              </a:r>
              <a:r>
                <a:rPr lang="en-US" sz="2600" b="1" spc="204" dirty="0" err="1">
                  <a:solidFill>
                    <a:srgbClr val="2938FA"/>
                  </a:solidFill>
                  <a:latin typeface="Times New Roman" panose="02020603050405020304" pitchFamily="18" charset="0"/>
                  <a:cs typeface="Times New Roman" panose="02020603050405020304" pitchFamily="18" charset="0"/>
                </a:rPr>
                <a:t>nhân</a:t>
              </a:r>
              <a:r>
                <a:rPr lang="en-US" sz="2600" b="1" spc="204" dirty="0">
                  <a:solidFill>
                    <a:srgbClr val="2938FA"/>
                  </a:solidFill>
                  <a:latin typeface="Times New Roman" panose="02020603050405020304" pitchFamily="18" charset="0"/>
                  <a:cs typeface="Times New Roman" panose="02020603050405020304" pitchFamily="18" charset="0"/>
                </a:rPr>
                <a:t> </a:t>
              </a:r>
              <a:r>
                <a:rPr lang="en-US" sz="2600" b="1" spc="204" dirty="0" err="1">
                  <a:solidFill>
                    <a:srgbClr val="2938FA"/>
                  </a:solidFill>
                  <a:latin typeface="Times New Roman" panose="02020603050405020304" pitchFamily="18" charset="0"/>
                  <a:cs typeface="Times New Roman" panose="02020603050405020304" pitchFamily="18" charset="0"/>
                </a:rPr>
                <a:t>tạo</a:t>
              </a:r>
              <a:endParaRPr lang="en-US" sz="2600" b="1" spc="204" dirty="0">
                <a:solidFill>
                  <a:srgbClr val="2938FA"/>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34576" y="373904"/>
              <a:ext cx="7756371" cy="1792934"/>
            </a:xfrm>
            <a:prstGeom prst="rect">
              <a:avLst/>
            </a:prstGeom>
          </p:spPr>
          <p:txBody>
            <a:bodyPr lIns="0" tIns="0" rIns="0" bIns="0" rtlCol="0" anchor="t">
              <a:spAutoFit/>
            </a:bodyPr>
            <a:lstStyle/>
            <a:p>
              <a:pPr marL="0" lvl="0" indent="0" algn="just">
                <a:lnSpc>
                  <a:spcPts val="4200"/>
                </a:lnSpc>
                <a:spcBef>
                  <a:spcPct val="0"/>
                </a:spcBef>
              </a:pPr>
              <a:r>
                <a:rPr lang="en-US" sz="2600" u="none" strike="noStrike" spc="30" dirty="0">
                  <a:latin typeface="Times New Roman" panose="02020603050405020304" pitchFamily="18" charset="0"/>
                  <a:cs typeface="Times New Roman" panose="02020603050405020304" pitchFamily="18" charset="0"/>
                </a:rPr>
                <a:t>Theo cha </a:t>
              </a:r>
              <a:r>
                <a:rPr lang="en-US" sz="2600" u="none" strike="noStrike" spc="30" dirty="0" err="1">
                  <a:latin typeface="Times New Roman" panose="02020603050405020304" pitchFamily="18" charset="0"/>
                  <a:cs typeface="Times New Roman" panose="02020603050405020304" pitchFamily="18" charset="0"/>
                </a:rPr>
                <a:t>đẻ</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của</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Trí</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tuệ</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nhân</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tạo</a:t>
              </a:r>
              <a:r>
                <a:rPr lang="en-US" sz="2600" u="none" strike="noStrike" spc="30" dirty="0">
                  <a:latin typeface="Times New Roman" panose="02020603050405020304" pitchFamily="18" charset="0"/>
                  <a:cs typeface="Times New Roman" panose="02020603050405020304" pitchFamily="18" charset="0"/>
                </a:rPr>
                <a:t>, John McCarthy, </a:t>
              </a:r>
              <a:r>
                <a:rPr lang="en-US" sz="2600" u="none" strike="noStrike" spc="30" dirty="0" err="1">
                  <a:latin typeface="Times New Roman" panose="02020603050405020304" pitchFamily="18" charset="0"/>
                  <a:cs typeface="Times New Roman" panose="02020603050405020304" pitchFamily="18" charset="0"/>
                </a:rPr>
                <a:t>đó</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là</a:t>
              </a:r>
              <a:r>
                <a:rPr lang="en-US" sz="2600" u="none" strike="noStrike" spc="30" dirty="0">
                  <a:latin typeface="Times New Roman" panose="02020603050405020304" pitchFamily="18" charset="0"/>
                  <a:cs typeface="Times New Roman" panose="02020603050405020304" pitchFamily="18" charset="0"/>
                </a:rPr>
                <a:t> “Khoa </a:t>
              </a:r>
              <a:r>
                <a:rPr lang="en-US" sz="2600" u="none" strike="noStrike" spc="30" dirty="0" err="1">
                  <a:latin typeface="Times New Roman" panose="02020603050405020304" pitchFamily="18" charset="0"/>
                  <a:cs typeface="Times New Roman" panose="02020603050405020304" pitchFamily="18" charset="0"/>
                </a:rPr>
                <a:t>học</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và</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kỹ</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thuật</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chế</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tạo</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ra</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những</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cỗ</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máy</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thông</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minh</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đặc</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biệt</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là</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các</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chương</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trình</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máy</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tính</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thông</a:t>
              </a:r>
              <a:r>
                <a:rPr lang="en-US" sz="2600" u="none" strike="noStrike" spc="30" dirty="0">
                  <a:latin typeface="Times New Roman" panose="02020603050405020304" pitchFamily="18" charset="0"/>
                  <a:cs typeface="Times New Roman" panose="02020603050405020304" pitchFamily="18" charset="0"/>
                </a:rPr>
                <a:t> </a:t>
              </a:r>
              <a:r>
                <a:rPr lang="en-US" sz="2600" u="none" strike="noStrike" spc="30" dirty="0" err="1">
                  <a:latin typeface="Times New Roman" panose="02020603050405020304" pitchFamily="18" charset="0"/>
                  <a:cs typeface="Times New Roman" panose="02020603050405020304" pitchFamily="18" charset="0"/>
                </a:rPr>
                <a:t>minh</a:t>
              </a:r>
              <a:r>
                <a:rPr lang="en-US" sz="2600" u="none" strike="noStrike" spc="30" dirty="0">
                  <a:latin typeface="Times New Roman" panose="02020603050405020304" pitchFamily="18" charset="0"/>
                  <a:cs typeface="Times New Roman" panose="02020603050405020304" pitchFamily="18" charset="0"/>
                </a:rPr>
                <a:t>”.</a:t>
              </a:r>
            </a:p>
            <a:p>
              <a:pPr marL="0" lvl="0" indent="0" algn="just">
                <a:lnSpc>
                  <a:spcPts val="4200"/>
                </a:lnSpc>
                <a:spcBef>
                  <a:spcPct val="0"/>
                </a:spcBef>
              </a:pPr>
              <a:endParaRPr lang="en-US" sz="2600" u="none" strike="noStrike" spc="30" dirty="0">
                <a:solidFill>
                  <a:srgbClr val="2938FA"/>
                </a:solidFill>
                <a:latin typeface="Times New Roman" panose="02020603050405020304" pitchFamily="18" charset="0"/>
                <a:cs typeface="Times New Roman" panose="02020603050405020304" pitchFamily="18" charset="0"/>
              </a:endParaRPr>
            </a:p>
          </p:txBody>
        </p:sp>
      </p:grpSp>
      <p:sp>
        <p:nvSpPr>
          <p:cNvPr id="14" name="Freeform 14"/>
          <p:cNvSpPr/>
          <p:nvPr/>
        </p:nvSpPr>
        <p:spPr>
          <a:xfrm>
            <a:off x="15240000" y="725775"/>
            <a:ext cx="2833170" cy="1481854"/>
          </a:xfrm>
          <a:custGeom>
            <a:avLst/>
            <a:gdLst/>
            <a:ahLst/>
            <a:cxnLst/>
            <a:rect l="l" t="t" r="r" b="b"/>
            <a:pathLst>
              <a:path w="3706980" h="2011037">
                <a:moveTo>
                  <a:pt x="0" y="0"/>
                </a:moveTo>
                <a:lnTo>
                  <a:pt x="3706980" y="0"/>
                </a:lnTo>
                <a:lnTo>
                  <a:pt x="3706980" y="2011037"/>
                </a:lnTo>
                <a:lnTo>
                  <a:pt x="0" y="2011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600">
              <a:latin typeface="Times New Roman" panose="02020603050405020304" pitchFamily="18" charset="0"/>
              <a:cs typeface="Times New Roman" panose="02020603050405020304" pitchFamily="18" charset="0"/>
            </a:endParaRPr>
          </a:p>
        </p:txBody>
      </p:sp>
      <p:sp>
        <p:nvSpPr>
          <p:cNvPr id="15" name="Freeform 15"/>
          <p:cNvSpPr/>
          <p:nvPr/>
        </p:nvSpPr>
        <p:spPr>
          <a:xfrm>
            <a:off x="3034661" y="47720"/>
            <a:ext cx="3176277" cy="525400"/>
          </a:xfrm>
          <a:custGeom>
            <a:avLst/>
            <a:gdLst/>
            <a:ahLst/>
            <a:cxnLst/>
            <a:rect l="l" t="t" r="r" b="b"/>
            <a:pathLst>
              <a:path w="5732440" h="1189481">
                <a:moveTo>
                  <a:pt x="0" y="0"/>
                </a:moveTo>
                <a:lnTo>
                  <a:pt x="5732440" y="0"/>
                </a:lnTo>
                <a:lnTo>
                  <a:pt x="5732440" y="1189481"/>
                </a:lnTo>
                <a:lnTo>
                  <a:pt x="0" y="11894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260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34ED3F0-0A41-6AB8-E448-F06AB2045510}"/>
              </a:ext>
            </a:extLst>
          </p:cNvPr>
          <p:cNvSpPr txBox="1"/>
          <p:nvPr/>
        </p:nvSpPr>
        <p:spPr>
          <a:xfrm>
            <a:off x="9403271" y="1825874"/>
            <a:ext cx="8669899" cy="6678175"/>
          </a:xfrm>
          <a:prstGeom prst="rect">
            <a:avLst/>
          </a:prstGeom>
          <a:noFill/>
        </p:spPr>
        <p:txBody>
          <a:bodyPr wrap="square" rtlCol="0">
            <a:spAutoFit/>
          </a:bodyPr>
          <a:lstStyle/>
          <a:p>
            <a:pPr algn="ctr">
              <a:lnSpc>
                <a:spcPts val="7919"/>
              </a:lnSpc>
            </a:pPr>
            <a:r>
              <a:rPr lang="en-US" sz="2600" b="1" dirty="0" err="1">
                <a:solidFill>
                  <a:srgbClr val="2938FA"/>
                </a:solidFill>
                <a:latin typeface="Times New Roman" panose="02020603050405020304" pitchFamily="18" charset="0"/>
                <a:cs typeface="Times New Roman" panose="02020603050405020304" pitchFamily="18" charset="0"/>
              </a:rPr>
              <a:t>Đề</a:t>
            </a:r>
            <a:r>
              <a:rPr lang="en-US" sz="2600" b="1" dirty="0">
                <a:solidFill>
                  <a:srgbClr val="2938FA"/>
                </a:solidFill>
                <a:latin typeface="Times New Roman" panose="02020603050405020304" pitchFamily="18" charset="0"/>
                <a:cs typeface="Times New Roman" panose="02020603050405020304" pitchFamily="18" charset="0"/>
              </a:rPr>
              <a:t> </a:t>
            </a:r>
            <a:r>
              <a:rPr lang="en-US" sz="2600" b="1" dirty="0" err="1">
                <a:solidFill>
                  <a:srgbClr val="2938FA"/>
                </a:solidFill>
                <a:latin typeface="Times New Roman" panose="02020603050405020304" pitchFamily="18" charset="0"/>
                <a:cs typeface="Times New Roman" panose="02020603050405020304" pitchFamily="18" charset="0"/>
              </a:rPr>
              <a:t>tài</a:t>
            </a:r>
            <a:endParaRPr lang="en-US" sz="2600" b="1" dirty="0">
              <a:solidFill>
                <a:srgbClr val="2938FA"/>
              </a:solidFill>
              <a:latin typeface="Times New Roman" panose="02020603050405020304" pitchFamily="18" charset="0"/>
              <a:cs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Trò chơi tìm đường đi trong mê cung có lịch sử dài và phức tạp, bắt đầu từ trò chơi trên giấy, thời kì đầu của máy tính, cho đến hiện đại trên điện thoại di động, thể loại này vẫn luôn thu hút sự quan tâm của người chơi và nhà phát triển </a:t>
            </a:r>
            <a:r>
              <a:rPr lang="en-US" sz="2600" dirty="0">
                <a:latin typeface="Times New Roman" panose="02020603050405020304" pitchFamily="18" charset="0"/>
                <a:cs typeface="Times New Roman" panose="02020603050405020304" pitchFamily="18" charset="0"/>
              </a:rPr>
              <a:t>.</a:t>
            </a:r>
          </a:p>
          <a:p>
            <a:pPr marL="457200" indent="-457200" algn="just">
              <a:lnSpc>
                <a:spcPct val="130000"/>
              </a:lnSpc>
              <a:spcBef>
                <a:spcPts val="300"/>
              </a:spcBef>
              <a:spcAft>
                <a:spcPts val="720"/>
              </a:spcAft>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Mục tiêu của trò chơi này là tìm ra con đường ngắn nhất hoặc tối ưu nhất để thoát khỏi mê cung. </a:t>
            </a:r>
            <a:endParaRPr lang="en-US" sz="2600" dirty="0">
              <a:latin typeface="Times New Roman" panose="02020603050405020304" pitchFamily="18" charset="0"/>
              <a:cs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latin typeface="Times New Roman" panose="02020603050405020304" pitchFamily="18" charset="0"/>
                <a:cs typeface="Times New Roman" panose="02020603050405020304" pitchFamily="18" charset="0"/>
              </a:rPr>
              <a:t>Trò chơi không chỉ giúp người chơi rèn luyện kỹ năng </a:t>
            </a:r>
            <a:r>
              <a:rPr lang="vi-VN" sz="2600" dirty="0" err="1">
                <a:latin typeface="Times New Roman" panose="02020603050405020304" pitchFamily="18" charset="0"/>
                <a:cs typeface="Times New Roman" panose="02020603050405020304" pitchFamily="18" charset="0"/>
              </a:rPr>
              <a:t>logic</a:t>
            </a:r>
            <a:r>
              <a:rPr lang="vi-VN" sz="2600" dirty="0">
                <a:latin typeface="Times New Roman" panose="02020603050405020304" pitchFamily="18" charset="0"/>
                <a:cs typeface="Times New Roman" panose="02020603050405020304" pitchFamily="18" charset="0"/>
              </a:rPr>
              <a:t>, tư duy linh hoạt, mà còn mang lại niềm vui và sự thỏa mãn khi thành công trong việc giải quyết các câu đố. </a:t>
            </a:r>
            <a:endParaRPr lang="en-US" sz="2600" dirty="0">
              <a:latin typeface="Times New Roman" panose="02020603050405020304" pitchFamily="18" charset="0"/>
              <a:cs typeface="Times New Roman" panose="02020603050405020304" pitchFamily="18" charset="0"/>
            </a:endParaRPr>
          </a:p>
          <a:p>
            <a:pPr algn="just">
              <a:lnSpc>
                <a:spcPct val="130000"/>
              </a:lnSpc>
              <a:spcBef>
                <a:spcPts val="300"/>
              </a:spcBef>
              <a:spcAft>
                <a:spcPts val="720"/>
              </a:spcAft>
            </a:pPr>
            <a:endParaRPr lang="en-US" sz="2600" dirty="0">
              <a:latin typeface="Times New Roman" panose="02020603050405020304" pitchFamily="18" charset="0"/>
              <a:cs typeface="Times New Roman" panose="02020603050405020304" pitchFamily="18" charset="0"/>
            </a:endParaRPr>
          </a:p>
        </p:txBody>
      </p:sp>
      <p:pic>
        <p:nvPicPr>
          <p:cNvPr id="2052" name="Picture 4" descr="123+ Ảnh Động Powerpoint Chèn Trang Trí Slide Cực Đẹp"/>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12256" y="9622878"/>
            <a:ext cx="4363307" cy="6943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23+ Ảnh Động Powerpoint Chèn Trang Trí Slide Cực Đẹp"/>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68439" y="9615272"/>
            <a:ext cx="4191000" cy="6639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123+ Ảnh Động Powerpoint Chèn Trang Trí Slide Cực Đẹp"/>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699723" y="9622878"/>
            <a:ext cx="4536010" cy="64871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123+ Ảnh Động Powerpoint Chèn Trang Trí Slide Cực Đẹp"/>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67503" y="9602970"/>
            <a:ext cx="3832220" cy="66725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iải Trí: Ảnh Động Hoa Lá Rơi (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05790" y="585019"/>
            <a:ext cx="1306466" cy="248170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Giải Trí: Ảnh Động Hoa Lá Rơi (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0712" y="3086025"/>
            <a:ext cx="1306466" cy="248170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Giải Trí: Ảnh Động Hoa Lá Rơi (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0878" y="5544942"/>
            <a:ext cx="1306466" cy="248170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Giải Trí: Ảnh Động Hoa Lá Rơi (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4842" y="7769216"/>
            <a:ext cx="1306466" cy="24817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4356" y="395513"/>
            <a:ext cx="17413802" cy="10287000"/>
          </a:xfrm>
          <a:prstGeom prst="rect">
            <a:avLst/>
          </a:prstGeom>
          <a:solidFill>
            <a:srgbClr val="F8EAF3"/>
          </a:solidFill>
        </p:spPr>
        <p:txBody>
          <a:bodyPr/>
          <a:lstStyle/>
          <a:p>
            <a:endParaRPr lang="en-US" dirty="0">
              <a:latin typeface="Times New Roman" panose="02020603050405020304" pitchFamily="18" charset="0"/>
              <a:cs typeface="Times New Roman" panose="02020603050405020304" pitchFamily="18" charset="0"/>
            </a:endParaRPr>
          </a:p>
        </p:txBody>
      </p:sp>
      <p:grpSp>
        <p:nvGrpSpPr>
          <p:cNvPr id="3" name="Group 3"/>
          <p:cNvGrpSpPr/>
          <p:nvPr/>
        </p:nvGrpSpPr>
        <p:grpSpPr>
          <a:xfrm>
            <a:off x="79574" y="0"/>
            <a:ext cx="18288000" cy="10287000"/>
            <a:chOff x="0" y="0"/>
            <a:chExt cx="13239462" cy="7447197"/>
          </a:xfrm>
        </p:grpSpPr>
        <p:sp>
          <p:nvSpPr>
            <p:cNvPr id="4" name="Freeform 4"/>
            <p:cNvSpPr/>
            <p:nvPr/>
          </p:nvSpPr>
          <p:spPr>
            <a:xfrm>
              <a:off x="0" y="0"/>
              <a:ext cx="13239462" cy="7447197"/>
            </a:xfrm>
            <a:custGeom>
              <a:avLst/>
              <a:gdLst/>
              <a:ahLst/>
              <a:cxnLst/>
              <a:rect l="l" t="t" r="r" b="b"/>
              <a:pathLst>
                <a:path w="13239462" h="7447197">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0" y="0"/>
            <a:ext cx="18288000" cy="620841"/>
            <a:chOff x="0" y="0"/>
            <a:chExt cx="13239462" cy="449453"/>
          </a:xfrm>
        </p:grpSpPr>
        <p:sp>
          <p:nvSpPr>
            <p:cNvPr id="6" name="Freeform 6"/>
            <p:cNvSpPr/>
            <p:nvPr/>
          </p:nvSpPr>
          <p:spPr>
            <a:xfrm>
              <a:off x="0" y="0"/>
              <a:ext cx="13239462" cy="449453"/>
            </a:xfrm>
            <a:custGeom>
              <a:avLst/>
              <a:gdLst/>
              <a:ahLst/>
              <a:cxnLst/>
              <a:rect l="l" t="t" r="r" b="b"/>
              <a:pathLst>
                <a:path w="13239462" h="449453">
                  <a:moveTo>
                    <a:pt x="0" y="0"/>
                  </a:moveTo>
                  <a:lnTo>
                    <a:pt x="0" y="449453"/>
                  </a:lnTo>
                  <a:lnTo>
                    <a:pt x="13239462" y="449453"/>
                  </a:lnTo>
                  <a:lnTo>
                    <a:pt x="13239462" y="0"/>
                  </a:lnTo>
                  <a:lnTo>
                    <a:pt x="0" y="0"/>
                  </a:lnTo>
                  <a:close/>
                  <a:moveTo>
                    <a:pt x="13178501" y="388493"/>
                  </a:moveTo>
                  <a:lnTo>
                    <a:pt x="59690" y="388493"/>
                  </a:lnTo>
                  <a:lnTo>
                    <a:pt x="59690" y="59690"/>
                  </a:lnTo>
                  <a:lnTo>
                    <a:pt x="13178501" y="59690"/>
                  </a:lnTo>
                  <a:lnTo>
                    <a:pt x="13178501" y="388493"/>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7" name="Group 7"/>
          <p:cNvGrpSpPr/>
          <p:nvPr/>
        </p:nvGrpSpPr>
        <p:grpSpPr>
          <a:xfrm>
            <a:off x="0" y="0"/>
            <a:ext cx="1244524" cy="10287000"/>
            <a:chOff x="0" y="0"/>
            <a:chExt cx="1463310" cy="7447197"/>
          </a:xfrm>
        </p:grpSpPr>
        <p:sp>
          <p:nvSpPr>
            <p:cNvPr id="8" name="Freeform 8"/>
            <p:cNvSpPr/>
            <p:nvPr/>
          </p:nvSpPr>
          <p:spPr>
            <a:xfrm>
              <a:off x="0" y="0"/>
              <a:ext cx="1463309" cy="7447197"/>
            </a:xfrm>
            <a:custGeom>
              <a:avLst/>
              <a:gdLst/>
              <a:ahLst/>
              <a:cxnLst/>
              <a:rect l="l" t="t" r="r" b="b"/>
              <a:pathLst>
                <a:path w="1463309" h="7447197">
                  <a:moveTo>
                    <a:pt x="0" y="0"/>
                  </a:moveTo>
                  <a:lnTo>
                    <a:pt x="0" y="7447197"/>
                  </a:lnTo>
                  <a:lnTo>
                    <a:pt x="1463309" y="7447197"/>
                  </a:lnTo>
                  <a:lnTo>
                    <a:pt x="1463309" y="0"/>
                  </a:lnTo>
                  <a:lnTo>
                    <a:pt x="0" y="0"/>
                  </a:lnTo>
                  <a:close/>
                  <a:moveTo>
                    <a:pt x="1402349" y="7386237"/>
                  </a:moveTo>
                  <a:lnTo>
                    <a:pt x="59690" y="7386237"/>
                  </a:lnTo>
                  <a:lnTo>
                    <a:pt x="59690" y="59690"/>
                  </a:lnTo>
                  <a:lnTo>
                    <a:pt x="1402349" y="59690"/>
                  </a:lnTo>
                  <a:lnTo>
                    <a:pt x="1402349" y="7386237"/>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9" name="AutoShape 9"/>
          <p:cNvSpPr/>
          <p:nvPr/>
        </p:nvSpPr>
        <p:spPr>
          <a:xfrm>
            <a:off x="-624695" y="85898"/>
            <a:ext cx="1856432" cy="450661"/>
          </a:xfrm>
          <a:prstGeom prst="rect">
            <a:avLst/>
          </a:prstGeom>
          <a:solidFill>
            <a:srgbClr val="F1A5D6"/>
          </a:solidFill>
        </p:spPr>
        <p:txBody>
          <a:bodyPr/>
          <a:lstStyle/>
          <a:p>
            <a:endParaRPr lang="en-US" dirty="0">
              <a:latin typeface="Times New Roman" panose="02020603050405020304" pitchFamily="18" charset="0"/>
              <a:cs typeface="Times New Roman" panose="02020603050405020304" pitchFamily="18" charset="0"/>
            </a:endParaRPr>
          </a:p>
        </p:txBody>
      </p:sp>
      <p:sp>
        <p:nvSpPr>
          <p:cNvPr id="10" name="Freeform 10"/>
          <p:cNvSpPr/>
          <p:nvPr/>
        </p:nvSpPr>
        <p:spPr>
          <a:xfrm>
            <a:off x="-10158" y="-282100"/>
            <a:ext cx="1185037" cy="1185037"/>
          </a:xfrm>
          <a:custGeom>
            <a:avLst/>
            <a:gdLst/>
            <a:ahLst/>
            <a:cxnLst/>
            <a:rect l="l" t="t" r="r" b="b"/>
            <a:pathLst>
              <a:path w="1185037" h="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pic>
        <p:nvPicPr>
          <p:cNvPr id="11" name="Picture 11"/>
          <p:cNvPicPr>
            <a:picLocks noChangeAspect="1"/>
          </p:cNvPicPr>
          <p:nvPr/>
        </p:nvPicPr>
        <p:blipFill>
          <a:blip r:embed="rId4"/>
          <a:srcRect/>
          <a:stretch>
            <a:fillRect/>
          </a:stretch>
        </p:blipFill>
        <p:spPr>
          <a:xfrm>
            <a:off x="12649200" y="5882235"/>
            <a:ext cx="8229600" cy="8229600"/>
          </a:xfrm>
          <a:prstGeom prst="rect">
            <a:avLst/>
          </a:prstGeom>
        </p:spPr>
      </p:pic>
      <p:sp>
        <p:nvSpPr>
          <p:cNvPr id="14" name="TextBox 14"/>
          <p:cNvSpPr txBox="1"/>
          <p:nvPr/>
        </p:nvSpPr>
        <p:spPr>
          <a:xfrm>
            <a:off x="2273224" y="670847"/>
            <a:ext cx="12891038" cy="904094"/>
          </a:xfrm>
          <a:prstGeom prst="rect">
            <a:avLst/>
          </a:prstGeom>
        </p:spPr>
        <p:txBody>
          <a:bodyPr lIns="0" tIns="0" rIns="0" bIns="0" rtlCol="0" anchor="t">
            <a:spAutoFit/>
          </a:bodyPr>
          <a:lstStyle/>
          <a:p>
            <a:pPr>
              <a:lnSpc>
                <a:spcPts val="7920"/>
              </a:lnSpc>
            </a:pPr>
            <a:r>
              <a:rPr lang="en-US" sz="4800" b="1" dirty="0">
                <a:solidFill>
                  <a:srgbClr val="2938FA"/>
                </a:solidFill>
                <a:latin typeface="Times New Roman" panose="02020603050405020304" pitchFamily="18" charset="0"/>
                <a:cs typeface="Times New Roman" panose="02020603050405020304" pitchFamily="18" charset="0"/>
              </a:rPr>
              <a:t>CHƯƠNG 2. THUẬT TOÁN ÁP DỤNG ĐỀ TÀI</a:t>
            </a:r>
          </a:p>
        </p:txBody>
      </p:sp>
      <p:sp>
        <p:nvSpPr>
          <p:cNvPr id="15" name="Freeform 15"/>
          <p:cNvSpPr/>
          <p:nvPr/>
        </p:nvSpPr>
        <p:spPr>
          <a:xfrm>
            <a:off x="15469904" y="8070461"/>
            <a:ext cx="2784232" cy="2067865"/>
          </a:xfrm>
          <a:custGeom>
            <a:avLst/>
            <a:gdLst/>
            <a:ahLst/>
            <a:cxnLst/>
            <a:rect l="l" t="t" r="r" b="b"/>
            <a:pathLst>
              <a:path w="2784232" h="1559170">
                <a:moveTo>
                  <a:pt x="0" y="0"/>
                </a:moveTo>
                <a:lnTo>
                  <a:pt x="2784232" y="0"/>
                </a:lnTo>
                <a:lnTo>
                  <a:pt x="2784232" y="1559170"/>
                </a:lnTo>
                <a:lnTo>
                  <a:pt x="0" y="1559170"/>
                </a:lnTo>
                <a:lnTo>
                  <a:pt x="0" y="0"/>
                </a:lnTo>
                <a:close/>
              </a:path>
            </a:pathLst>
          </a:custGeom>
          <a:blipFill>
            <a:blip r:embed="rId5"/>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6" name="Freeform 16"/>
          <p:cNvSpPr/>
          <p:nvPr/>
        </p:nvSpPr>
        <p:spPr>
          <a:xfrm>
            <a:off x="79574" y="7544790"/>
            <a:ext cx="3119208" cy="3119208"/>
          </a:xfrm>
          <a:custGeom>
            <a:avLst/>
            <a:gdLst/>
            <a:ahLst/>
            <a:cxnLst/>
            <a:rect l="l" t="t" r="r" b="b"/>
            <a:pathLst>
              <a:path w="3119208" h="3119208">
                <a:moveTo>
                  <a:pt x="0" y="0"/>
                </a:moveTo>
                <a:lnTo>
                  <a:pt x="3119207" y="0"/>
                </a:lnTo>
                <a:lnTo>
                  <a:pt x="3119207" y="3119208"/>
                </a:lnTo>
                <a:lnTo>
                  <a:pt x="0" y="31192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7" name="Freeform 17"/>
          <p:cNvSpPr/>
          <p:nvPr/>
        </p:nvSpPr>
        <p:spPr>
          <a:xfrm rot="-10800000">
            <a:off x="15497637" y="-175780"/>
            <a:ext cx="3119208" cy="3119208"/>
          </a:xfrm>
          <a:custGeom>
            <a:avLst/>
            <a:gdLst/>
            <a:ahLst/>
            <a:cxnLst/>
            <a:rect l="l" t="t" r="r" b="b"/>
            <a:pathLst>
              <a:path w="3119208" h="3119208">
                <a:moveTo>
                  <a:pt x="0" y="0"/>
                </a:moveTo>
                <a:lnTo>
                  <a:pt x="3119207" y="0"/>
                </a:lnTo>
                <a:lnTo>
                  <a:pt x="3119207" y="3119208"/>
                </a:lnTo>
                <a:lnTo>
                  <a:pt x="0" y="31192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2" name="TextBox 19">
            <a:extLst>
              <a:ext uri="{FF2B5EF4-FFF2-40B4-BE49-F238E27FC236}">
                <a16:creationId xmlns:a16="http://schemas.microsoft.com/office/drawing/2014/main" id="{13DBEA59-7548-4C4A-CDDA-FAA979066C84}"/>
              </a:ext>
            </a:extLst>
          </p:cNvPr>
          <p:cNvSpPr txBox="1"/>
          <p:nvPr/>
        </p:nvSpPr>
        <p:spPr>
          <a:xfrm>
            <a:off x="9175129" y="2025602"/>
            <a:ext cx="7864978" cy="1032719"/>
          </a:xfrm>
          <a:prstGeom prst="rect">
            <a:avLst/>
          </a:prstGeom>
        </p:spPr>
        <p:txBody>
          <a:bodyPr wrap="square" lIns="0" tIns="0" rIns="0" bIns="0" rtlCol="0" anchor="t">
            <a:spAutoFit/>
          </a:bodyPr>
          <a:lstStyle/>
          <a:p>
            <a:pPr algn="just">
              <a:lnSpc>
                <a:spcPts val="4200"/>
              </a:lnSpc>
            </a:pPr>
            <a:endParaRPr lang="en-US" sz="3000" spc="30" dirty="0">
              <a:solidFill>
                <a:srgbClr val="534569"/>
              </a:solidFill>
              <a:latin typeface="Times New Roman" panose="02020603050405020304" pitchFamily="18" charset="0"/>
              <a:cs typeface="Times New Roman" panose="02020603050405020304" pitchFamily="18" charset="0"/>
            </a:endParaRPr>
          </a:p>
          <a:p>
            <a:pPr algn="just">
              <a:lnSpc>
                <a:spcPts val="4200"/>
              </a:lnSpc>
              <a:spcBef>
                <a:spcPct val="0"/>
              </a:spcBef>
            </a:pPr>
            <a:endParaRPr lang="en-US" sz="3000" spc="30" dirty="0">
              <a:solidFill>
                <a:srgbClr val="534569"/>
              </a:solidFill>
              <a:latin typeface="Times New Roman" panose="02020603050405020304" pitchFamily="18" charset="0"/>
              <a:cs typeface="Times New Roman" panose="02020603050405020304" pitchFamily="18" charset="0"/>
            </a:endParaRPr>
          </a:p>
        </p:txBody>
      </p:sp>
      <p:pic>
        <p:nvPicPr>
          <p:cNvPr id="19" name="Picture 11"/>
          <p:cNvPicPr>
            <a:picLocks noChangeAspect="1"/>
          </p:cNvPicPr>
          <p:nvPr/>
        </p:nvPicPr>
        <p:blipFill>
          <a:blip r:embed="rId4"/>
          <a:srcRect/>
          <a:stretch>
            <a:fillRect/>
          </a:stretch>
        </p:blipFill>
        <p:spPr>
          <a:xfrm>
            <a:off x="15469904" y="-673577"/>
            <a:ext cx="4114800" cy="4114800"/>
          </a:xfrm>
          <a:prstGeom prst="rect">
            <a:avLst/>
          </a:prstGeom>
        </p:spPr>
      </p:pic>
      <p:sp>
        <p:nvSpPr>
          <p:cNvPr id="13" name="TextBox 19">
            <a:extLst>
              <a:ext uri="{FF2B5EF4-FFF2-40B4-BE49-F238E27FC236}">
                <a16:creationId xmlns:a16="http://schemas.microsoft.com/office/drawing/2014/main" id="{5C812AAA-16C9-C5E7-0590-68B6A2D5935A}"/>
              </a:ext>
            </a:extLst>
          </p:cNvPr>
          <p:cNvSpPr txBox="1"/>
          <p:nvPr/>
        </p:nvSpPr>
        <p:spPr>
          <a:xfrm>
            <a:off x="3031772" y="1833283"/>
            <a:ext cx="13641418" cy="8334205"/>
          </a:xfrm>
          <a:prstGeom prst="rect">
            <a:avLst/>
          </a:prstGeom>
        </p:spPr>
        <p:txBody>
          <a:bodyPr wrap="square" lIns="0" tIns="0" rIns="0" bIns="0" rtlCol="0" anchor="t">
            <a:spAutoFit/>
          </a:bodyPr>
          <a:lstStyle/>
          <a:p>
            <a:pPr algn="ctr">
              <a:lnSpc>
                <a:spcPts val="4200"/>
              </a:lnSpc>
            </a:pPr>
            <a:r>
              <a:rPr lang="en-US" sz="2800" b="1" spc="30" dirty="0">
                <a:solidFill>
                  <a:srgbClr val="2938FA"/>
                </a:solidFill>
                <a:latin typeface="Times New Roman" panose="02020603050405020304" pitchFamily="18" charset="0"/>
                <a:cs typeface="Times New Roman" panose="02020603050405020304" pitchFamily="18" charset="0"/>
              </a:rPr>
              <a:t>THUẬT TOÁN A*</a:t>
            </a:r>
          </a:p>
          <a:p>
            <a:pPr algn="just">
              <a:lnSpc>
                <a:spcPct val="130000"/>
              </a:lnSpc>
              <a:spcBef>
                <a:spcPts val="300"/>
              </a:spcBef>
              <a:spcAft>
                <a:spcPts val="720"/>
              </a:spcAft>
            </a:pPr>
            <a:r>
              <a:rPr lang="vi-VN" sz="2800" dirty="0">
                <a:effectLst/>
                <a:latin typeface="+mj-lt"/>
                <a:ea typeface="Times New Roman" panose="02020603050405020304" pitchFamily="18" charset="0"/>
              </a:rPr>
              <a:t>A = (Q,S,G,P, </a:t>
            </a:r>
            <a:r>
              <a:rPr lang="vi-VN" sz="2800" dirty="0" err="1">
                <a:effectLst/>
                <a:latin typeface="+mj-lt"/>
                <a:ea typeface="Times New Roman" panose="02020603050405020304" pitchFamily="18" charset="0"/>
              </a:rPr>
              <a:t>c,h</a:t>
            </a:r>
            <a:r>
              <a:rPr lang="vi-VN" sz="2800" dirty="0">
                <a:effectLst/>
                <a:latin typeface="+mj-lt"/>
                <a:ea typeface="Times New Roman" panose="02020603050405020304" pitchFamily="18" charset="0"/>
              </a:rPr>
              <a:t>)</a:t>
            </a:r>
            <a:endParaRPr lang="en-US" sz="2800" dirty="0">
              <a:effectLst/>
              <a:latin typeface="+mj-lt"/>
              <a:ea typeface="Arial" panose="020B0604020202020204" pitchFamily="34" charset="0"/>
            </a:endParaRPr>
          </a:p>
          <a:p>
            <a:pPr algn="just">
              <a:lnSpc>
                <a:spcPct val="130000"/>
              </a:lnSpc>
              <a:spcBef>
                <a:spcPts val="300"/>
              </a:spcBef>
              <a:spcAft>
                <a:spcPts val="720"/>
              </a:spcAft>
            </a:pPr>
            <a:r>
              <a:rPr lang="vi-VN" sz="2800" dirty="0">
                <a:effectLst/>
                <a:latin typeface="+mj-lt"/>
                <a:ea typeface="Times New Roman" panose="02020603050405020304" pitchFamily="18" charset="0"/>
              </a:rPr>
              <a:t>Q: Không gi</a:t>
            </a:r>
            <a:r>
              <a:rPr lang="en-US" sz="2800">
                <a:effectLst/>
                <a:latin typeface="+mj-lt"/>
                <a:ea typeface="Times New Roman" panose="02020603050405020304" pitchFamily="18" charset="0"/>
              </a:rPr>
              <a:t>an</a:t>
            </a:r>
            <a:r>
              <a:rPr lang="vi-VN" sz="2800">
                <a:effectLst/>
                <a:latin typeface="+mj-lt"/>
                <a:ea typeface="Times New Roman" panose="02020603050405020304" pitchFamily="18" charset="0"/>
              </a:rPr>
              <a:t> </a:t>
            </a:r>
            <a:r>
              <a:rPr lang="vi-VN" sz="2800" dirty="0">
                <a:effectLst/>
                <a:latin typeface="+mj-lt"/>
                <a:ea typeface="Times New Roman" panose="02020603050405020304" pitchFamily="18" charset="0"/>
              </a:rPr>
              <a:t>trạng thái; S: Trạng thái bắt đầu; G: Đích; P:hành </a:t>
            </a:r>
            <a:r>
              <a:rPr lang="vi-VN" sz="2800" dirty="0" err="1">
                <a:effectLst/>
                <a:latin typeface="+mj-lt"/>
                <a:ea typeface="Times New Roman" panose="02020603050405020304" pitchFamily="18" charset="0"/>
              </a:rPr>
              <a:t>động,c</a:t>
            </a:r>
            <a:r>
              <a:rPr lang="vi-VN" sz="2800" dirty="0">
                <a:effectLst/>
                <a:latin typeface="+mj-lt"/>
                <a:ea typeface="Times New Roman" panose="02020603050405020304" pitchFamily="18" charset="0"/>
              </a:rPr>
              <a:t>: giá, h: </a:t>
            </a:r>
            <a:r>
              <a:rPr lang="vi-VN" sz="2800" dirty="0" err="1">
                <a:effectLst/>
                <a:latin typeface="+mj-lt"/>
                <a:ea typeface="Times New Roman" panose="02020603050405020304" pitchFamily="18" charset="0"/>
              </a:rPr>
              <a:t>heuristic</a:t>
            </a:r>
            <a:r>
              <a:rPr lang="vi-VN" sz="2800" dirty="0">
                <a:effectLst/>
                <a:latin typeface="+mj-lt"/>
                <a:ea typeface="Times New Roman" panose="02020603050405020304" pitchFamily="18" charset="0"/>
              </a:rPr>
              <a:t>)</a:t>
            </a:r>
            <a:endParaRPr lang="en-US" sz="2800" spc="30" dirty="0">
              <a:solidFill>
                <a:srgbClr val="534569"/>
              </a:solidFill>
              <a:latin typeface="Times New Roman" panose="02020603050405020304" pitchFamily="18" charset="0"/>
              <a:cs typeface="Times New Roman" panose="02020603050405020304" pitchFamily="18" charset="0"/>
            </a:endParaRPr>
          </a:p>
          <a:p>
            <a:pPr algn="just">
              <a:lnSpc>
                <a:spcPts val="4200"/>
              </a:lnSpc>
              <a:spcBef>
                <a:spcPct val="0"/>
              </a:spcBef>
            </a:pPr>
            <a:r>
              <a:rPr lang="en-US" sz="2800" spc="30" dirty="0" err="1">
                <a:latin typeface="Times New Roman" panose="02020603050405020304" pitchFamily="18" charset="0"/>
                <a:cs typeface="Times New Roman" panose="02020603050405020304" pitchFamily="18" charset="0"/>
              </a:rPr>
              <a:t>Đầu</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vào</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Bài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toán</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tìm</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kiếm</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hàm</a:t>
            </a:r>
            <a:r>
              <a:rPr lang="en-US" sz="2800" spc="30" dirty="0">
                <a:latin typeface="Times New Roman" panose="02020603050405020304" pitchFamily="18" charset="0"/>
                <a:cs typeface="Times New Roman" panose="02020603050405020304" pitchFamily="18" charset="0"/>
              </a:rPr>
              <a:t> heuristic h</a:t>
            </a:r>
          </a:p>
          <a:p>
            <a:pPr algn="just">
              <a:lnSpc>
                <a:spcPts val="4200"/>
              </a:lnSpc>
              <a:spcBef>
                <a:spcPct val="0"/>
              </a:spcBef>
            </a:pPr>
            <a:r>
              <a:rPr lang="en-US" sz="2800" spc="30" dirty="0" err="1">
                <a:latin typeface="Times New Roman" panose="02020603050405020304" pitchFamily="18" charset="0"/>
                <a:cs typeface="Times New Roman" panose="02020603050405020304" pitchFamily="18" charset="0"/>
              </a:rPr>
              <a:t>Đầu</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ra</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Đường</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đi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tới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nút</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đích</a:t>
            </a:r>
            <a:endParaRPr lang="en-US" sz="2800" spc="30" dirty="0">
              <a:latin typeface="Times New Roman" panose="02020603050405020304" pitchFamily="18" charset="0"/>
              <a:cs typeface="Times New Roman" panose="02020603050405020304" pitchFamily="18" charset="0"/>
            </a:endParaRPr>
          </a:p>
          <a:p>
            <a:pPr algn="just">
              <a:lnSpc>
                <a:spcPts val="4200"/>
              </a:lnSpc>
              <a:spcBef>
                <a:spcPct val="0"/>
              </a:spcBef>
            </a:pPr>
            <a:r>
              <a:rPr lang="en-US" sz="2800" spc="30" dirty="0" err="1">
                <a:latin typeface="Times New Roman" panose="02020603050405020304" pitchFamily="18" charset="0"/>
                <a:cs typeface="Times New Roman" panose="02020603050405020304" pitchFamily="18" charset="0"/>
              </a:rPr>
              <a:t>Khởi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tạo</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Tập</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các</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nút</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biên</a:t>
            </a:r>
            <a:r>
              <a:rPr lang="en-US" sz="2800" spc="30" dirty="0">
                <a:latin typeface="Times New Roman" panose="02020603050405020304" pitchFamily="18" charset="0"/>
                <a:cs typeface="Times New Roman" panose="02020603050405020304" pitchFamily="18" charset="0"/>
              </a:rPr>
              <a:t>(</a:t>
            </a:r>
            <a:r>
              <a:rPr lang="en-US" sz="2800" spc="30" dirty="0" err="1">
                <a:latin typeface="Times New Roman" panose="02020603050405020304" pitchFamily="18" charset="0"/>
                <a:cs typeface="Times New Roman" panose="02020603050405020304" pitchFamily="18" charset="0"/>
              </a:rPr>
              <a:t>nút</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mở</a:t>
            </a:r>
            <a:r>
              <a:rPr lang="en-US" sz="2800" spc="30" dirty="0">
                <a:latin typeface="Times New Roman" panose="02020603050405020304" pitchFamily="18" charset="0"/>
                <a:cs typeface="Times New Roman" panose="02020603050405020304" pitchFamily="18" charset="0"/>
              </a:rPr>
              <a:t>) O= S</a:t>
            </a:r>
          </a:p>
          <a:p>
            <a:pPr algn="just">
              <a:lnSpc>
                <a:spcPts val="4200"/>
              </a:lnSpc>
              <a:spcBef>
                <a:spcPct val="0"/>
              </a:spcBef>
            </a:pPr>
            <a:r>
              <a:rPr lang="en-US" sz="2800" spc="30" dirty="0">
                <a:latin typeface="Times New Roman" panose="02020603050405020304" pitchFamily="18" charset="0"/>
                <a:cs typeface="Times New Roman" panose="02020603050405020304" pitchFamily="18" charset="0"/>
              </a:rPr>
              <a:t>While (O !=</a:t>
            </a:r>
            <a:r>
              <a:rPr lang="vi-VN" sz="2800" b="1"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800" spc="30" dirty="0">
                <a:latin typeface="Times New Roman" panose="02020603050405020304" pitchFamily="18" charset="0"/>
                <a:cs typeface="Times New Roman" panose="02020603050405020304" pitchFamily="18" charset="0"/>
              </a:rPr>
              <a:t> ) do</a:t>
            </a:r>
          </a:p>
          <a:p>
            <a:pPr marL="514350" indent="-514350" algn="just">
              <a:lnSpc>
                <a:spcPts val="4200"/>
              </a:lnSpc>
              <a:spcBef>
                <a:spcPct val="0"/>
              </a:spcBef>
              <a:buAutoNum type="arabicPeriod"/>
            </a:pPr>
            <a:r>
              <a:rPr lang="en-US" sz="2800" spc="30" dirty="0" err="1">
                <a:latin typeface="Times New Roman" panose="02020603050405020304" pitchFamily="18" charset="0"/>
                <a:cs typeface="Times New Roman" panose="02020603050405020304" pitchFamily="18" charset="0"/>
              </a:rPr>
              <a:t>Lấy</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nút</a:t>
            </a:r>
            <a:r>
              <a:rPr lang="en-US" sz="2800" spc="30" dirty="0">
                <a:latin typeface="Times New Roman" panose="02020603050405020304" pitchFamily="18" charset="0"/>
                <a:cs typeface="Times New Roman" panose="02020603050405020304" pitchFamily="18" charset="0"/>
              </a:rPr>
              <a:t> n </a:t>
            </a:r>
            <a:r>
              <a:rPr lang="en-US" sz="2800" spc="30" dirty="0" err="1">
                <a:latin typeface="Times New Roman" panose="02020603050405020304" pitchFamily="18" charset="0"/>
                <a:cs typeface="Times New Roman" panose="02020603050405020304" pitchFamily="18" charset="0"/>
              </a:rPr>
              <a:t>có</a:t>
            </a:r>
            <a:r>
              <a:rPr lang="en-US" sz="2800" spc="30" dirty="0">
                <a:latin typeface="Times New Roman" panose="02020603050405020304" pitchFamily="18" charset="0"/>
                <a:cs typeface="Times New Roman" panose="02020603050405020304" pitchFamily="18" charset="0"/>
              </a:rPr>
              <a:t> f(n) </a:t>
            </a:r>
            <a:r>
              <a:rPr lang="en-US" sz="2800" spc="30" dirty="0" err="1">
                <a:latin typeface="Times New Roman" panose="02020603050405020304" pitchFamily="18" charset="0"/>
                <a:cs typeface="Times New Roman" panose="02020603050405020304" pitchFamily="18" charset="0"/>
              </a:rPr>
              <a:t>là</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nhỏ</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nhất</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ra</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khỏi</a:t>
            </a:r>
            <a:r>
              <a:rPr lang="en-US" sz="2800" spc="30" dirty="0">
                <a:latin typeface="Times New Roman" panose="02020603050405020304" pitchFamily="18" charset="0"/>
                <a:cs typeface="Times New Roman" panose="02020603050405020304" pitchFamily="18" charset="0"/>
              </a:rPr>
              <a:t> O.</a:t>
            </a:r>
          </a:p>
          <a:p>
            <a:pPr marL="514350" indent="-514350" algn="just">
              <a:lnSpc>
                <a:spcPts val="4200"/>
              </a:lnSpc>
              <a:spcBef>
                <a:spcPct val="0"/>
              </a:spcBef>
              <a:buAutoNum type="arabicPeriod"/>
            </a:pPr>
            <a:r>
              <a:rPr lang="en-US" sz="2800" spc="30" dirty="0">
                <a:latin typeface="Times New Roman" panose="02020603050405020304" pitchFamily="18" charset="0"/>
                <a:cs typeface="Times New Roman" panose="02020603050405020304" pitchFamily="18" charset="0"/>
              </a:rPr>
              <a:t>If n  </a:t>
            </a:r>
            <a:r>
              <a:rPr lang="vi-VN" sz="28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lang="en-US" sz="2800" spc="30" dirty="0">
                <a:latin typeface="Times New Roman" panose="02020603050405020304" pitchFamily="18" charset="0"/>
                <a:cs typeface="Times New Roman" panose="02020603050405020304" pitchFamily="18" charset="0"/>
              </a:rPr>
              <a:t>G, return (</a:t>
            </a:r>
            <a:r>
              <a:rPr lang="en-US" sz="2800" spc="30" dirty="0" err="1">
                <a:latin typeface="Times New Roman" panose="02020603050405020304" pitchFamily="18" charset="0"/>
                <a:cs typeface="Times New Roman" panose="02020603050405020304" pitchFamily="18" charset="0"/>
              </a:rPr>
              <a:t>đường</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đi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tới</a:t>
            </a:r>
            <a:r>
              <a:rPr lang="en-US" sz="2800" spc="30" dirty="0">
                <a:latin typeface="Times New Roman" panose="02020603050405020304" pitchFamily="18" charset="0"/>
                <a:cs typeface="Times New Roman" panose="02020603050405020304" pitchFamily="18" charset="0"/>
              </a:rPr>
              <a:t> n).</a:t>
            </a:r>
          </a:p>
          <a:p>
            <a:pPr marL="514350" indent="-514350" algn="just">
              <a:lnSpc>
                <a:spcPts val="4200"/>
              </a:lnSpc>
              <a:spcBef>
                <a:spcPct val="0"/>
              </a:spcBef>
              <a:buAutoNum type="arabicPeriod"/>
            </a:pPr>
            <a:r>
              <a:rPr lang="en-US" sz="2800" spc="30" dirty="0" err="1">
                <a:latin typeface="Times New Roman" panose="02020603050405020304" pitchFamily="18" charset="0"/>
                <a:cs typeface="Times New Roman" panose="02020603050405020304" pitchFamily="18" charset="0"/>
              </a:rPr>
              <a:t>Với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mọi</a:t>
            </a:r>
            <a:r>
              <a:rPr lang="en-US" sz="2800" spc="30" dirty="0">
                <a:latin typeface="Times New Roman" panose="02020603050405020304" pitchFamily="18" charset="0"/>
                <a:cs typeface="Times New Roman" panose="02020603050405020304" pitchFamily="18" charset="0"/>
              </a:rPr>
              <a:t> m </a:t>
            </a:r>
            <a:r>
              <a:rPr lang="vi-VN" sz="28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800" spc="30" dirty="0">
                <a:latin typeface="Times New Roman" panose="02020603050405020304" pitchFamily="18" charset="0"/>
                <a:cs typeface="Times New Roman" panose="02020603050405020304" pitchFamily="18" charset="0"/>
              </a:rPr>
              <a:t> P(n)</a:t>
            </a:r>
          </a:p>
          <a:p>
            <a:pPr algn="just">
              <a:lnSpc>
                <a:spcPts val="4200"/>
              </a:lnSpc>
              <a:spcBef>
                <a:spcPct val="0"/>
              </a:spcBef>
            </a:pPr>
            <a:r>
              <a:rPr lang="en-US" sz="2800" spc="30" dirty="0">
                <a:latin typeface="Times New Roman" panose="02020603050405020304" pitchFamily="18" charset="0"/>
                <a:cs typeface="Times New Roman" panose="02020603050405020304" pitchFamily="18" charset="0"/>
              </a:rPr>
              <a:t>	a. g(m) = g(n) + c(n, m)</a:t>
            </a:r>
          </a:p>
          <a:p>
            <a:pPr algn="just">
              <a:lnSpc>
                <a:spcPts val="4200"/>
              </a:lnSpc>
              <a:spcBef>
                <a:spcPct val="0"/>
              </a:spcBef>
            </a:pPr>
            <a:r>
              <a:rPr lang="en-US" sz="2800" spc="30" dirty="0">
                <a:latin typeface="Times New Roman" panose="02020603050405020304" pitchFamily="18" charset="0"/>
                <a:cs typeface="Times New Roman" panose="02020603050405020304" pitchFamily="18" charset="0"/>
              </a:rPr>
              <a:t>	b. f(m) = g(m) + h(m)</a:t>
            </a:r>
          </a:p>
          <a:p>
            <a:pPr algn="just">
              <a:lnSpc>
                <a:spcPts val="4200"/>
              </a:lnSpc>
              <a:spcBef>
                <a:spcPct val="0"/>
              </a:spcBef>
            </a:pPr>
            <a:r>
              <a:rPr lang="en-US" sz="2800" spc="30" dirty="0">
                <a:latin typeface="Times New Roman" panose="02020603050405020304" pitchFamily="18" charset="0"/>
                <a:cs typeface="Times New Roman" panose="02020603050405020304" pitchFamily="18" charset="0"/>
              </a:rPr>
              <a:t>	c. </a:t>
            </a:r>
            <a:r>
              <a:rPr lang="en-US" sz="2800" spc="30" dirty="0" err="1">
                <a:latin typeface="Times New Roman" panose="02020603050405020304" pitchFamily="18" charset="0"/>
                <a:cs typeface="Times New Roman" panose="02020603050405020304" pitchFamily="18" charset="0"/>
              </a:rPr>
              <a:t>Thêm</a:t>
            </a:r>
            <a:r>
              <a:rPr lang="en-US" sz="2800" spc="30" dirty="0">
                <a:latin typeface="Times New Roman" panose="02020603050405020304" pitchFamily="18" charset="0"/>
                <a:cs typeface="Times New Roman" panose="02020603050405020304" pitchFamily="18" charset="0"/>
              </a:rPr>
              <a:t> m </a:t>
            </a:r>
            <a:r>
              <a:rPr lang="en-US" sz="2800" spc="30" dirty="0" err="1">
                <a:latin typeface="Times New Roman" panose="02020603050405020304" pitchFamily="18" charset="0"/>
                <a:cs typeface="Times New Roman" panose="02020603050405020304" pitchFamily="18" charset="0"/>
              </a:rPr>
              <a:t>vào</a:t>
            </a:r>
            <a:r>
              <a:rPr lang="en-US" sz="2800" spc="30" dirty="0">
                <a:latin typeface="Times New Roman" panose="02020603050405020304" pitchFamily="18" charset="0"/>
                <a:cs typeface="Times New Roman" panose="02020603050405020304" pitchFamily="18" charset="0"/>
              </a:rPr>
              <a:t> O </a:t>
            </a:r>
            <a:r>
              <a:rPr lang="en-US" sz="2800" spc="30" dirty="0" err="1">
                <a:latin typeface="Times New Roman" panose="02020603050405020304" pitchFamily="18" charset="0"/>
                <a:cs typeface="Times New Roman" panose="02020603050405020304" pitchFamily="18" charset="0"/>
              </a:rPr>
              <a:t>cùng</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với</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giá</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trị</a:t>
            </a:r>
            <a:r>
              <a:rPr lang="en-US" sz="2800" spc="30" dirty="0">
                <a:latin typeface="Times New Roman" panose="02020603050405020304" pitchFamily="18" charset="0"/>
                <a:cs typeface="Times New Roman" panose="02020603050405020304" pitchFamily="18" charset="0"/>
              </a:rPr>
              <a:t> f(m)</a:t>
            </a:r>
          </a:p>
          <a:p>
            <a:pPr algn="just">
              <a:lnSpc>
                <a:spcPts val="4200"/>
              </a:lnSpc>
              <a:spcBef>
                <a:spcPct val="0"/>
              </a:spcBef>
            </a:pPr>
            <a:r>
              <a:rPr lang="en-US" sz="2800" spc="30" dirty="0">
                <a:latin typeface="Times New Roman" panose="02020603050405020304" pitchFamily="18" charset="0"/>
                <a:cs typeface="Times New Roman" panose="02020603050405020304" pitchFamily="18" charset="0"/>
              </a:rPr>
              <a:t>Return </a:t>
            </a:r>
            <a:r>
              <a:rPr lang="en-US" sz="2800" spc="30" dirty="0" err="1">
                <a:latin typeface="Times New Roman" panose="02020603050405020304" pitchFamily="18" charset="0"/>
                <a:cs typeface="Times New Roman" panose="02020603050405020304" pitchFamily="18" charset="0"/>
              </a:rPr>
              <a:t>Không</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tìm</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được</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đường</a:t>
            </a:r>
            <a:r>
              <a:rPr lang="en-US" sz="2800" spc="30" dirty="0">
                <a:latin typeface="Times New Roman" panose="02020603050405020304" pitchFamily="18" charset="0"/>
                <a:cs typeface="Times New Roman" panose="02020603050405020304" pitchFamily="18" charset="0"/>
              </a:rPr>
              <a:t> </a:t>
            </a:r>
            <a:r>
              <a:rPr lang="en-US" sz="2800" spc="30" dirty="0" err="1">
                <a:latin typeface="Times New Roman" panose="02020603050405020304" pitchFamily="18" charset="0"/>
                <a:cs typeface="Times New Roman" panose="02020603050405020304" pitchFamily="18" charset="0"/>
              </a:rPr>
              <a:t>đi</a:t>
            </a:r>
            <a:r>
              <a:rPr lang="en-US" sz="2800" spc="30" dirty="0">
                <a:latin typeface="Times New Roman" panose="02020603050405020304" pitchFamily="18" charset="0"/>
                <a:cs typeface="Times New Roman" panose="02020603050405020304" pitchFamily="18" charset="0"/>
              </a:rPr>
              <a:t> </a:t>
            </a:r>
          </a:p>
          <a:p>
            <a:pPr algn="just">
              <a:lnSpc>
                <a:spcPts val="4200"/>
              </a:lnSpc>
              <a:spcBef>
                <a:spcPct val="0"/>
              </a:spcBef>
            </a:pPr>
            <a:endParaRPr lang="en-US" sz="3000" spc="30" dirty="0">
              <a:solidFill>
                <a:srgbClr val="53456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534782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Logo Instagram GIF by The Arts Partnership - Find &amp; Share on GIPH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269212" y="6035634"/>
            <a:ext cx="3657600" cy="28874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Logo Instagram GIF by The Arts Partnership - Find &amp; Share on GIPH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078200" y="3908472"/>
            <a:ext cx="3657600" cy="288748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ogo Instagram GIF by The Arts Partnership - Find &amp; Share on GIPH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925800" y="1562327"/>
            <a:ext cx="3657600" cy="288748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BD1B88D-4E69-4AF7-D72F-696BDA946F94}"/>
              </a:ext>
            </a:extLst>
          </p:cNvPr>
          <p:cNvSpPr txBox="1"/>
          <p:nvPr/>
        </p:nvSpPr>
        <p:spPr>
          <a:xfrm>
            <a:off x="7214138" y="4536876"/>
            <a:ext cx="11003502" cy="5099281"/>
          </a:xfrm>
          <a:prstGeom prst="rect">
            <a:avLst/>
          </a:prstGeom>
          <a:noFill/>
        </p:spPr>
        <p:txBody>
          <a:bodyPr wrap="square">
            <a:spAutoFit/>
          </a:bodyPr>
          <a:lstStyle/>
          <a:p>
            <a:pPr marL="457200" indent="-457200" algn="just">
              <a:lnSpc>
                <a:spcPct val="130000"/>
              </a:lnSpc>
              <a:spcBef>
                <a:spcPts val="300"/>
              </a:spcBef>
              <a:spcAft>
                <a:spcPts val="720"/>
              </a:spcAf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V</a:t>
            </a:r>
            <a:r>
              <a:rPr lang="vi-VN" sz="2600" dirty="0" err="1">
                <a:latin typeface="Times New Roman" panose="02020603050405020304" pitchFamily="18" charset="0"/>
                <a:cs typeface="Times New Roman" panose="02020603050405020304" pitchFamily="18" charset="0"/>
              </a:rPr>
              <a:t>òng</a:t>
            </a:r>
            <a:r>
              <a:rPr lang="vi-VN" sz="2600" dirty="0">
                <a:latin typeface="Times New Roman" panose="02020603050405020304" pitchFamily="18" charset="0"/>
                <a:cs typeface="Times New Roman" panose="02020603050405020304" pitchFamily="18" charset="0"/>
              </a:rPr>
              <a:t> lặp chạy cho đến khi </a:t>
            </a:r>
            <a:r>
              <a:rPr lang="vi-VN" sz="2600" dirty="0" err="1">
                <a:latin typeface="Times New Roman" panose="02020603050405020304" pitchFamily="18" charset="0"/>
                <a:cs typeface="Times New Roman" panose="02020603050405020304" pitchFamily="18" charset="0"/>
              </a:rPr>
              <a:t>open</a:t>
            </a:r>
            <a:r>
              <a:rPr lang="vi-VN" sz="2600" dirty="0">
                <a:latin typeface="Times New Roman" panose="02020603050405020304" pitchFamily="18" charset="0"/>
                <a:cs typeface="Times New Roman" panose="02020603050405020304" pitchFamily="18" charset="0"/>
              </a:rPr>
              <a:t> </a:t>
            </a:r>
            <a:r>
              <a:rPr lang="vi-VN" sz="2600" dirty="0" err="1">
                <a:latin typeface="Times New Roman" panose="02020603050405020304" pitchFamily="18" charset="0"/>
                <a:cs typeface="Times New Roman" panose="02020603050405020304" pitchFamily="18" charset="0"/>
              </a:rPr>
              <a:t>list</a:t>
            </a:r>
            <a:r>
              <a:rPr lang="vi-VN" sz="2600" dirty="0">
                <a:latin typeface="Times New Roman" panose="02020603050405020304" pitchFamily="18" charset="0"/>
                <a:cs typeface="Times New Roman" panose="02020603050405020304" pitchFamily="18" charset="0"/>
              </a:rPr>
              <a:t> trống</a:t>
            </a:r>
            <a:endParaRPr lang="en-US" sz="2600" dirty="0">
              <a:latin typeface="Times New Roman" panose="02020603050405020304" pitchFamily="18" charset="0"/>
              <a:cs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L</a:t>
            </a:r>
            <a:r>
              <a:rPr lang="vi-VN" sz="2600" dirty="0">
                <a:latin typeface="Times New Roman" panose="02020603050405020304" pitchFamily="18" charset="0"/>
                <a:cs typeface="Times New Roman" panose="02020603050405020304" pitchFamily="18" charset="0"/>
              </a:rPr>
              <a:t>ấy ra điểm có</a:t>
            </a:r>
            <a:r>
              <a:rPr lang="en-US" sz="2600"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tổng chi phí </a:t>
            </a:r>
            <a:r>
              <a:rPr lang="en-US" sz="2600" dirty="0" err="1">
                <a:latin typeface="Times New Roman" panose="02020603050405020304" pitchFamily="18" charset="0"/>
                <a:cs typeface="Times New Roman" panose="02020603050405020304" pitchFamily="18" charset="0"/>
              </a:rPr>
              <a:t>ước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lượng</a:t>
            </a:r>
            <a:r>
              <a:rPr lang="en-US" sz="2600"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thấp nhất từ </a:t>
            </a:r>
            <a:r>
              <a:rPr lang="vi-VN" sz="2600" dirty="0" err="1">
                <a:latin typeface="Times New Roman" panose="02020603050405020304" pitchFamily="18" charset="0"/>
                <a:cs typeface="Times New Roman" panose="02020603050405020304" pitchFamily="18" charset="0"/>
              </a:rPr>
              <a:t>open</a:t>
            </a:r>
            <a:r>
              <a:rPr lang="vi-VN" sz="2600" dirty="0">
                <a:latin typeface="Times New Roman" panose="02020603050405020304" pitchFamily="18" charset="0"/>
                <a:cs typeface="Times New Roman" panose="02020603050405020304" pitchFamily="18" charset="0"/>
              </a:rPr>
              <a:t> </a:t>
            </a:r>
            <a:r>
              <a:rPr lang="vi-VN" sz="2600" dirty="0" err="1">
                <a:latin typeface="Times New Roman" panose="02020603050405020304" pitchFamily="18" charset="0"/>
                <a:cs typeface="Times New Roman" panose="02020603050405020304" pitchFamily="18" charset="0"/>
              </a:rPr>
              <a:t>list</a:t>
            </a:r>
            <a:r>
              <a:rPr lang="vi-VN" sz="2600" dirty="0">
                <a:latin typeface="Times New Roman" panose="02020603050405020304" pitchFamily="18" charset="0"/>
                <a:cs typeface="Times New Roman" panose="02020603050405020304" pitchFamily="18" charset="0"/>
              </a:rPr>
              <a:t>. </a:t>
            </a:r>
            <a:endParaRPr lang="en-US"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Khởi tạo một danh sách để lưu trữ đường đi.</a:t>
            </a:r>
            <a:endParaRPr lang="en-US" sz="26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Vòng lặp chạy cho đến khi đạt được điểm bắt đầu. </a:t>
            </a:r>
            <a:endParaRPr lang="en-US" sz="26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Thêm điểm hiện tại vào danh sách đường đi.</a:t>
            </a:r>
            <a:endParaRPr lang="en-US" sz="26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Di chuyển đến điểm trước đó theo thông tin trong </a:t>
            </a:r>
            <a:r>
              <a:rPr lang="vi-VN" sz="2600" dirty="0" err="1">
                <a:effectLst/>
                <a:latin typeface="Times New Roman" panose="02020603050405020304" pitchFamily="18" charset="0"/>
                <a:ea typeface="Times New Roman" panose="02020603050405020304" pitchFamily="18" charset="0"/>
                <a:cs typeface="Times New Roman" panose="02020603050405020304" pitchFamily="18" charset="0"/>
              </a:rPr>
              <a:t>came_from</a:t>
            </a: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Đảo ngược </a:t>
            </a:r>
            <a:r>
              <a:rPr lang="en-US" sz="26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 để có thứ tự từ điểm đầu đến điểm đích.</a:t>
            </a:r>
            <a:endParaRPr lang="en-US" sz="26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Trả về danh sách đường đi .</a:t>
            </a:r>
            <a:endParaRPr lang="en-US" sz="2600" dirty="0">
              <a:effectLst/>
              <a:latin typeface="Times New Roman" panose="02020603050405020304" pitchFamily="18" charset="0"/>
              <a:ea typeface="Arial" panose="020B0604020202020204" pitchFamily="34" charset="0"/>
              <a:cs typeface="Times New Roman" panose="02020603050405020304" pitchFamily="18" charset="0"/>
            </a:endParaRPr>
          </a:p>
        </p:txBody>
      </p:sp>
      <p:grpSp>
        <p:nvGrpSpPr>
          <p:cNvPr id="5" name="Group 5"/>
          <p:cNvGrpSpPr/>
          <p:nvPr/>
        </p:nvGrpSpPr>
        <p:grpSpPr>
          <a:xfrm>
            <a:off x="-106940" y="0"/>
            <a:ext cx="18627544" cy="10263123"/>
            <a:chOff x="5000" y="-112172"/>
            <a:chExt cx="13239462" cy="5504118"/>
          </a:xfrm>
        </p:grpSpPr>
        <p:sp>
          <p:nvSpPr>
            <p:cNvPr id="6" name="Freeform 6"/>
            <p:cNvSpPr/>
            <p:nvPr/>
          </p:nvSpPr>
          <p:spPr>
            <a:xfrm>
              <a:off x="5000" y="-112172"/>
              <a:ext cx="13239462" cy="5504118"/>
            </a:xfrm>
            <a:custGeom>
              <a:avLst/>
              <a:gdLst/>
              <a:ahLst/>
              <a:cxnLst/>
              <a:rect l="l" t="t" r="r" b="b"/>
              <a:pathLst>
                <a:path w="13239462" h="5757447">
                  <a:moveTo>
                    <a:pt x="0" y="0"/>
                  </a:moveTo>
                  <a:lnTo>
                    <a:pt x="0" y="5757447"/>
                  </a:lnTo>
                  <a:lnTo>
                    <a:pt x="13239462" y="5757447"/>
                  </a:lnTo>
                  <a:lnTo>
                    <a:pt x="13239462" y="0"/>
                  </a:lnTo>
                  <a:lnTo>
                    <a:pt x="0" y="0"/>
                  </a:lnTo>
                  <a:close/>
                  <a:moveTo>
                    <a:pt x="13178501" y="5696487"/>
                  </a:moveTo>
                  <a:lnTo>
                    <a:pt x="59690" y="5696487"/>
                  </a:lnTo>
                  <a:lnTo>
                    <a:pt x="59690" y="59690"/>
                  </a:lnTo>
                  <a:lnTo>
                    <a:pt x="13178501" y="59690"/>
                  </a:lnTo>
                  <a:lnTo>
                    <a:pt x="13178501" y="5696487"/>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7" name="Group 7"/>
          <p:cNvGrpSpPr>
            <a:grpSpLocks noChangeAspect="1"/>
          </p:cNvGrpSpPr>
          <p:nvPr/>
        </p:nvGrpSpPr>
        <p:grpSpPr>
          <a:xfrm>
            <a:off x="-49755" y="0"/>
            <a:ext cx="7213505" cy="10284939"/>
            <a:chOff x="10452" y="0"/>
            <a:chExt cx="4434840" cy="6338570"/>
          </a:xfrm>
        </p:grpSpPr>
        <p:sp>
          <p:nvSpPr>
            <p:cNvPr id="9" name="Freeform 9"/>
            <p:cNvSpPr/>
            <p:nvPr/>
          </p:nvSpPr>
          <p:spPr>
            <a:xfrm>
              <a:off x="50800" y="50800"/>
              <a:ext cx="4333240" cy="6239510"/>
            </a:xfrm>
            <a:custGeom>
              <a:avLst/>
              <a:gdLst/>
              <a:ahLst/>
              <a:cxnLst/>
              <a:rect l="l" t="t" r="r" b="b"/>
              <a:pathLst>
                <a:path w="4333240" h="623951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F1A5D6"/>
            </a:solidFill>
          </p:spPr>
          <p:txBody>
            <a:bodyPr/>
            <a:lstStyle/>
            <a:p>
              <a:endParaRPr lang="en-US">
                <a:latin typeface="Times New Roman" panose="02020603050405020304" pitchFamily="18" charset="0"/>
                <a:cs typeface="Times New Roman" panose="02020603050405020304" pitchFamily="18" charset="0"/>
              </a:endParaRPr>
            </a:p>
          </p:txBody>
        </p:sp>
        <p:sp>
          <p:nvSpPr>
            <p:cNvPr id="10" name="Freeform 10"/>
            <p:cNvSpPr/>
            <p:nvPr/>
          </p:nvSpPr>
          <p:spPr>
            <a:xfrm>
              <a:off x="196850" y="165100"/>
              <a:ext cx="811530" cy="119380"/>
            </a:xfrm>
            <a:custGeom>
              <a:avLst/>
              <a:gdLst/>
              <a:ahLst/>
              <a:cxnLst/>
              <a:rect l="l" t="t" r="r" b="b"/>
              <a:pathLst>
                <a:path w="811530" h="11938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11" name="Freeform 11"/>
            <p:cNvSpPr/>
            <p:nvPr/>
          </p:nvSpPr>
          <p:spPr>
            <a:xfrm>
              <a:off x="4114800" y="438150"/>
              <a:ext cx="269240" cy="5532120"/>
            </a:xfrm>
            <a:custGeom>
              <a:avLst/>
              <a:gdLst/>
              <a:ahLst/>
              <a:cxnLst/>
              <a:rect l="l" t="t" r="r" b="b"/>
              <a:pathLst>
                <a:path w="269240" h="5532120">
                  <a:moveTo>
                    <a:pt x="269240" y="5532120"/>
                  </a:moveTo>
                  <a:lnTo>
                    <a:pt x="0" y="5532120"/>
                  </a:lnTo>
                  <a:lnTo>
                    <a:pt x="0" y="0"/>
                  </a:lnTo>
                  <a:lnTo>
                    <a:pt x="269240" y="0"/>
                  </a:lnTo>
                  <a:lnTo>
                    <a:pt x="269240" y="5532120"/>
                  </a:ln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12" name="Freeform 12"/>
            <p:cNvSpPr/>
            <p:nvPr/>
          </p:nvSpPr>
          <p:spPr>
            <a:xfrm>
              <a:off x="10452" y="0"/>
              <a:ext cx="4434840" cy="6338570"/>
            </a:xfrm>
            <a:custGeom>
              <a:avLst/>
              <a:gdLst/>
              <a:ahLst/>
              <a:cxnLst/>
              <a:rect l="l" t="t" r="r" b="b"/>
              <a:pathLst>
                <a:path w="4434840" h="633857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8" name="TextBox 7">
            <a:extLst>
              <a:ext uri="{FF2B5EF4-FFF2-40B4-BE49-F238E27FC236}">
                <a16:creationId xmlns:a16="http://schemas.microsoft.com/office/drawing/2014/main" id="{EDDD86EA-AB90-C624-BC4F-2CF9D2A70F14}"/>
              </a:ext>
            </a:extLst>
          </p:cNvPr>
          <p:cNvSpPr txBox="1"/>
          <p:nvPr/>
        </p:nvSpPr>
        <p:spPr>
          <a:xfrm>
            <a:off x="7205383" y="326613"/>
            <a:ext cx="11125729" cy="836768"/>
          </a:xfrm>
          <a:prstGeom prst="rect">
            <a:avLst/>
          </a:prstGeom>
        </p:spPr>
        <p:txBody>
          <a:bodyPr wrap="square" lIns="0" tIns="0" rIns="0" bIns="0" rtlCol="0" anchor="t">
            <a:spAutoFit/>
          </a:bodyPr>
          <a:lstStyle/>
          <a:p>
            <a:pPr algn="ctr">
              <a:lnSpc>
                <a:spcPts val="7237"/>
              </a:lnSpc>
            </a:pPr>
            <a:r>
              <a:rPr lang="en-US" sz="4800" b="1" spc="60" dirty="0">
                <a:solidFill>
                  <a:srgbClr val="2938FA"/>
                </a:solidFill>
                <a:latin typeface="Times New Roman" panose="02020603050405020304" pitchFamily="18" charset="0"/>
                <a:cs typeface="Times New Roman" panose="02020603050405020304" pitchFamily="18" charset="0"/>
              </a:rPr>
              <a:t>ÁP DỤNG THUẬT TOÁN VÀO ĐỀ TÀI</a:t>
            </a:r>
          </a:p>
        </p:txBody>
      </p:sp>
      <p:sp>
        <p:nvSpPr>
          <p:cNvPr id="18" name="TextBox 17">
            <a:extLst>
              <a:ext uri="{FF2B5EF4-FFF2-40B4-BE49-F238E27FC236}">
                <a16:creationId xmlns:a16="http://schemas.microsoft.com/office/drawing/2014/main" id="{8105A0DB-3729-D9AF-622B-1B84DC478229}"/>
              </a:ext>
            </a:extLst>
          </p:cNvPr>
          <p:cNvSpPr txBox="1"/>
          <p:nvPr/>
        </p:nvSpPr>
        <p:spPr>
          <a:xfrm>
            <a:off x="7229378" y="1163381"/>
            <a:ext cx="10093306" cy="568297"/>
          </a:xfrm>
          <a:prstGeom prst="rect">
            <a:avLst/>
          </a:prstGeom>
          <a:noFill/>
        </p:spPr>
        <p:txBody>
          <a:bodyPr wrap="square" rtlCol="0">
            <a:spAutoFit/>
          </a:bodyPr>
          <a:lstStyle/>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Times New Roman" panose="02020603050405020304" pitchFamily="18" charset="0"/>
                <a:ea typeface="Times New Roman" panose="02020603050405020304" pitchFamily="18" charset="0"/>
              </a:rPr>
              <a:t>Hàm </a:t>
            </a:r>
            <a:r>
              <a:rPr lang="vi-VN" sz="2600" dirty="0" err="1">
                <a:effectLst/>
                <a:latin typeface="Times New Roman" panose="02020603050405020304" pitchFamily="18" charset="0"/>
                <a:ea typeface="Times New Roman" panose="02020603050405020304" pitchFamily="18" charset="0"/>
              </a:rPr>
              <a:t>a_star</a:t>
            </a:r>
            <a:r>
              <a:rPr lang="vi-VN" sz="260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start</a:t>
            </a:r>
            <a:r>
              <a:rPr lang="vi-VN" sz="260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 </a:t>
            </a:r>
            <a:r>
              <a:rPr lang="vi-VN" sz="2600" dirty="0">
                <a:effectLst/>
                <a:latin typeface="Times New Roman" panose="02020603050405020304" pitchFamily="18" charset="0"/>
                <a:ea typeface="Times New Roman" panose="02020603050405020304" pitchFamily="18" charset="0"/>
              </a:rPr>
              <a:t>điểm bắt đầu và </a:t>
            </a:r>
            <a:r>
              <a:rPr lang="vi-VN" sz="2600" dirty="0" err="1">
                <a:effectLst/>
                <a:latin typeface="Times New Roman" panose="02020603050405020304" pitchFamily="18" charset="0"/>
                <a:ea typeface="Times New Roman" panose="02020603050405020304" pitchFamily="18" charset="0"/>
              </a:rPr>
              <a:t>goal</a:t>
            </a:r>
            <a:r>
              <a:rPr lang="vi-VN" sz="260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 </a:t>
            </a:r>
            <a:r>
              <a:rPr lang="vi-VN" sz="2600" dirty="0">
                <a:effectLst/>
                <a:latin typeface="Times New Roman" panose="02020603050405020304" pitchFamily="18" charset="0"/>
                <a:ea typeface="Times New Roman" panose="02020603050405020304" pitchFamily="18" charset="0"/>
              </a:rPr>
              <a:t>điểm đích. </a:t>
            </a:r>
            <a:endParaRPr lang="en-US" sz="2600" dirty="0"/>
          </a:p>
        </p:txBody>
      </p:sp>
      <p:pic>
        <p:nvPicPr>
          <p:cNvPr id="20" name="Picture 19">
            <a:extLst>
              <a:ext uri="{FF2B5EF4-FFF2-40B4-BE49-F238E27FC236}">
                <a16:creationId xmlns:a16="http://schemas.microsoft.com/office/drawing/2014/main" id="{02EF2B98-55C3-9939-1A26-72933D86DB6A}"/>
              </a:ext>
            </a:extLst>
          </p:cNvPr>
          <p:cNvPicPr>
            <a:picLocks noChangeAspect="1"/>
          </p:cNvPicPr>
          <p:nvPr/>
        </p:nvPicPr>
        <p:blipFill rotWithShape="1">
          <a:blip r:embed="rId3"/>
          <a:srcRect r="5627" b="9866"/>
          <a:stretch/>
        </p:blipFill>
        <p:spPr>
          <a:xfrm>
            <a:off x="87424" y="1240554"/>
            <a:ext cx="6410946" cy="682328"/>
          </a:xfrm>
          <a:prstGeom prst="rect">
            <a:avLst/>
          </a:prstGeom>
        </p:spPr>
      </p:pic>
      <p:pic>
        <p:nvPicPr>
          <p:cNvPr id="22" name="Picture 21">
            <a:extLst>
              <a:ext uri="{FF2B5EF4-FFF2-40B4-BE49-F238E27FC236}">
                <a16:creationId xmlns:a16="http://schemas.microsoft.com/office/drawing/2014/main" id="{8120C51B-1576-BA66-2579-3E6A8BEF2BC0}"/>
              </a:ext>
            </a:extLst>
          </p:cNvPr>
          <p:cNvPicPr>
            <a:picLocks noChangeAspect="1"/>
          </p:cNvPicPr>
          <p:nvPr/>
        </p:nvPicPr>
        <p:blipFill rotWithShape="1">
          <a:blip r:embed="rId4"/>
          <a:srcRect l="5128"/>
          <a:stretch/>
        </p:blipFill>
        <p:spPr>
          <a:xfrm>
            <a:off x="41813" y="1989471"/>
            <a:ext cx="4895880" cy="1336811"/>
          </a:xfrm>
          <a:prstGeom prst="rect">
            <a:avLst/>
          </a:prstGeom>
        </p:spPr>
      </p:pic>
      <p:sp>
        <p:nvSpPr>
          <p:cNvPr id="24" name="TextBox 23">
            <a:extLst>
              <a:ext uri="{FF2B5EF4-FFF2-40B4-BE49-F238E27FC236}">
                <a16:creationId xmlns:a16="http://schemas.microsoft.com/office/drawing/2014/main" id="{679996B6-26A7-29BF-E3AA-9A4CDD3034E8}"/>
              </a:ext>
            </a:extLst>
          </p:cNvPr>
          <p:cNvSpPr txBox="1"/>
          <p:nvPr/>
        </p:nvSpPr>
        <p:spPr>
          <a:xfrm>
            <a:off x="7220935" y="1862087"/>
            <a:ext cx="10851347" cy="1102353"/>
          </a:xfrm>
          <a:prstGeom prst="rect">
            <a:avLst/>
          </a:prstGeom>
          <a:noFill/>
        </p:spPr>
        <p:txBody>
          <a:bodyPr wrap="square">
            <a:spAutoFit/>
          </a:bodyPr>
          <a:lstStyle/>
          <a:p>
            <a:pPr marL="457200" indent="-457200" algn="just">
              <a:lnSpc>
                <a:spcPct val="130000"/>
              </a:lnSpc>
              <a:spcBef>
                <a:spcPts val="300"/>
              </a:spcBef>
              <a:spcAft>
                <a:spcPts val="720"/>
              </a:spcAft>
              <a:buFont typeface="Arial" panose="020B0604020202020204" pitchFamily="34" charset="0"/>
              <a:buChar char="•"/>
            </a:pPr>
            <a:r>
              <a:rPr lang="en-US" sz="2600" dirty="0">
                <a:latin typeface="Times New Roman" panose="02020603050405020304" pitchFamily="18" charset="0"/>
                <a:ea typeface="Times New Roman" panose="02020603050405020304" pitchFamily="18" charset="0"/>
              </a:rPr>
              <a:t>O</a:t>
            </a:r>
            <a:r>
              <a:rPr lang="vi-VN" sz="2600" dirty="0" err="1">
                <a:effectLst/>
                <a:latin typeface="Times New Roman" panose="02020603050405020304" pitchFamily="18" charset="0"/>
                <a:ea typeface="Times New Roman" panose="02020603050405020304" pitchFamily="18" charset="0"/>
              </a:rPr>
              <a:t>pen</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list</a:t>
            </a:r>
            <a:r>
              <a:rPr lang="vi-VN" sz="2600" dirty="0">
                <a:effectLst/>
                <a:latin typeface="Times New Roman" panose="02020603050405020304" pitchFamily="18" charset="0"/>
                <a:ea typeface="Times New Roman" panose="02020603050405020304" pitchFamily="18" charset="0"/>
              </a:rPr>
              <a:t> :</a:t>
            </a:r>
            <a:r>
              <a:rPr lang="en-US" sz="2600" dirty="0">
                <a:latin typeface="Times New Roman" panose="02020603050405020304" pitchFamily="18" charset="0"/>
                <a:ea typeface="Times New Roman" panose="02020603050405020304" pitchFamily="18" charset="0"/>
              </a:rPr>
              <a:t> </a:t>
            </a:r>
            <a:r>
              <a:rPr lang="vi-VN" sz="2600" dirty="0">
                <a:effectLst/>
                <a:latin typeface="Times New Roman" panose="02020603050405020304" pitchFamily="18" charset="0"/>
                <a:ea typeface="Times New Roman" panose="02020603050405020304" pitchFamily="18" charset="0"/>
              </a:rPr>
              <a:t>danh sách ưu tiên theo dõi các ô chưa xem xét. </a:t>
            </a:r>
            <a:endParaRPr lang="en-US" sz="2600" dirty="0">
              <a:effectLst/>
              <a:latin typeface="Arial" panose="020B0604020202020204" pitchFamily="34" charset="0"/>
              <a:ea typeface="Arial" panose="020B0604020202020204" pitchFamily="34" charset="0"/>
            </a:endParaRPr>
          </a:p>
          <a:p>
            <a:pPr marL="457200" indent="-457200">
              <a:buFont typeface="Arial" panose="020B0604020202020204" pitchFamily="34" charset="0"/>
              <a:buChar char="•"/>
            </a:pPr>
            <a:r>
              <a:rPr lang="vi-VN" sz="2600" dirty="0" err="1">
                <a:effectLst/>
                <a:latin typeface="Times New Roman" panose="02020603050405020304" pitchFamily="18" charset="0"/>
                <a:ea typeface="Times New Roman" panose="02020603050405020304" pitchFamily="18" charset="0"/>
              </a:rPr>
              <a:t>Closed</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set</a:t>
            </a:r>
            <a:r>
              <a:rPr lang="vi-VN" sz="2600" dirty="0">
                <a:effectLst/>
                <a:latin typeface="Times New Roman" panose="02020603050405020304" pitchFamily="18" charset="0"/>
                <a:ea typeface="Times New Roman" panose="02020603050405020304" pitchFamily="18" charset="0"/>
              </a:rPr>
              <a:t> :là một tập hợp lưu trữ các ô đã xem xét</a:t>
            </a:r>
            <a:endParaRPr lang="en-US" sz="2600" dirty="0"/>
          </a:p>
        </p:txBody>
      </p:sp>
      <p:pic>
        <p:nvPicPr>
          <p:cNvPr id="26" name="Picture 25">
            <a:extLst>
              <a:ext uri="{FF2B5EF4-FFF2-40B4-BE49-F238E27FC236}">
                <a16:creationId xmlns:a16="http://schemas.microsoft.com/office/drawing/2014/main" id="{91AF6FD6-BCF8-9E95-1CD3-D0BF4804DBAE}"/>
              </a:ext>
            </a:extLst>
          </p:cNvPr>
          <p:cNvPicPr>
            <a:picLocks noChangeAspect="1"/>
          </p:cNvPicPr>
          <p:nvPr/>
        </p:nvPicPr>
        <p:blipFill rotWithShape="1">
          <a:blip r:embed="rId5"/>
          <a:srcRect l="3675" r="2346" b="-3097"/>
          <a:stretch/>
        </p:blipFill>
        <p:spPr>
          <a:xfrm>
            <a:off x="46441" y="3318662"/>
            <a:ext cx="6507633" cy="1218214"/>
          </a:xfrm>
          <a:prstGeom prst="rect">
            <a:avLst/>
          </a:prstGeom>
        </p:spPr>
      </p:pic>
      <p:sp>
        <p:nvSpPr>
          <p:cNvPr id="28" name="TextBox 27">
            <a:extLst>
              <a:ext uri="{FF2B5EF4-FFF2-40B4-BE49-F238E27FC236}">
                <a16:creationId xmlns:a16="http://schemas.microsoft.com/office/drawing/2014/main" id="{B57AE2C7-F3A6-C911-124B-FBEF09A0A82B}"/>
              </a:ext>
            </a:extLst>
          </p:cNvPr>
          <p:cNvSpPr txBox="1"/>
          <p:nvPr/>
        </p:nvSpPr>
        <p:spPr>
          <a:xfrm>
            <a:off x="7198898" y="3094849"/>
            <a:ext cx="10461364" cy="1208536"/>
          </a:xfrm>
          <a:prstGeom prst="rect">
            <a:avLst/>
          </a:prstGeom>
          <a:noFill/>
        </p:spPr>
        <p:txBody>
          <a:bodyPr wrap="square">
            <a:spAutoFit/>
          </a:bodyPr>
          <a:lstStyle/>
          <a:p>
            <a:pPr marL="457200" indent="-457200" algn="just">
              <a:lnSpc>
                <a:spcPct val="130000"/>
              </a:lnSpc>
              <a:spcBef>
                <a:spcPts val="300"/>
              </a:spcBef>
              <a:spcAft>
                <a:spcPts val="720"/>
              </a:spcAft>
              <a:buFont typeface="Arial" panose="020B0604020202020204" pitchFamily="34" charset="0"/>
              <a:buChar char="•"/>
            </a:pPr>
            <a:r>
              <a:rPr lang="en-US" sz="2600" dirty="0">
                <a:effectLst/>
                <a:latin typeface="Times New Roman" panose="02020603050405020304" pitchFamily="18" charset="0"/>
                <a:ea typeface="Times New Roman" panose="02020603050405020304" pitchFamily="18" charset="0"/>
              </a:rPr>
              <a:t>Đ</a:t>
            </a:r>
            <a:r>
              <a:rPr lang="vi-VN" sz="2600" dirty="0">
                <a:effectLst/>
                <a:latin typeface="Times New Roman" panose="02020603050405020304" pitchFamily="18" charset="0"/>
                <a:ea typeface="Times New Roman" panose="02020603050405020304" pitchFamily="18" charset="0"/>
              </a:rPr>
              <a:t>ẩy điểm đầu vào </a:t>
            </a:r>
            <a:r>
              <a:rPr lang="vi-VN" sz="2600" dirty="0" err="1">
                <a:effectLst/>
                <a:latin typeface="Times New Roman" panose="02020603050405020304" pitchFamily="18" charset="0"/>
                <a:ea typeface="Times New Roman" panose="02020603050405020304" pitchFamily="18" charset="0"/>
              </a:rPr>
              <a:t>open</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list</a:t>
            </a:r>
            <a:r>
              <a:rPr lang="vi-VN" sz="2600" dirty="0">
                <a:effectLst/>
                <a:latin typeface="Times New Roman" panose="02020603050405020304" pitchFamily="18" charset="0"/>
                <a:ea typeface="Times New Roman" panose="02020603050405020304" pitchFamily="18" charset="0"/>
              </a:rPr>
              <a:t> với chi phí  là 0.  </a:t>
            </a:r>
            <a:endParaRPr lang="en-US" sz="2600" dirty="0">
              <a:effectLst/>
              <a:latin typeface="Arial" panose="020B0604020202020204" pitchFamily="34" charset="0"/>
              <a:ea typeface="Arial" panose="020B0604020202020204" pitchFamily="34"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Times New Roman" panose="02020603050405020304" pitchFamily="18" charset="0"/>
                <a:ea typeface="Times New Roman" panose="02020603050405020304" pitchFamily="18" charset="0"/>
              </a:rPr>
              <a:t>g </a:t>
            </a:r>
            <a:r>
              <a:rPr lang="vi-VN" sz="2600" dirty="0" err="1">
                <a:effectLst/>
                <a:latin typeface="Times New Roman" panose="02020603050405020304" pitchFamily="18" charset="0"/>
                <a:ea typeface="Times New Roman" panose="02020603050405020304" pitchFamily="18" charset="0"/>
              </a:rPr>
              <a:t>score</a:t>
            </a:r>
            <a:r>
              <a:rPr lang="vi-VN" sz="260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 </a:t>
            </a:r>
            <a:r>
              <a:rPr lang="en-US" sz="2600" dirty="0">
                <a:latin typeface="Times New Roman" panose="02020603050405020304" pitchFamily="18" charset="0"/>
                <a:ea typeface="Times New Roman" panose="02020603050405020304" pitchFamily="18" charset="0"/>
              </a:rPr>
              <a:t>Danh </a:t>
            </a:r>
            <a:r>
              <a:rPr lang="en-US" sz="2600" dirty="0" err="1">
                <a:latin typeface="Times New Roman" panose="02020603050405020304" pitchFamily="18" charset="0"/>
                <a:ea typeface="Times New Roman" panose="02020603050405020304" pitchFamily="18" charset="0"/>
              </a:rPr>
              <a:t>sách</a:t>
            </a:r>
            <a:r>
              <a:rPr lang="en-US" sz="2600" dirty="0">
                <a:latin typeface="Times New Roman" panose="02020603050405020304" pitchFamily="18" charset="0"/>
                <a:ea typeface="Times New Roman" panose="02020603050405020304" pitchFamily="18" charset="0"/>
              </a:rPr>
              <a:t> chi </a:t>
            </a:r>
            <a:r>
              <a:rPr lang="en-US" sz="2600" dirty="0" err="1">
                <a:latin typeface="Times New Roman" panose="02020603050405020304" pitchFamily="18" charset="0"/>
                <a:ea typeface="Times New Roman" panose="02020603050405020304" pitchFamily="18" charset="0"/>
              </a:rPr>
              <a:t>phí</a:t>
            </a:r>
            <a:r>
              <a:rPr lang="en-US" sz="2600" dirty="0">
                <a:latin typeface="Times New Roman" panose="02020603050405020304" pitchFamily="18" charset="0"/>
                <a:ea typeface="Times New Roman" panose="02020603050405020304" pitchFamily="18" charset="0"/>
              </a:rPr>
              <a:t> </a:t>
            </a:r>
            <a:r>
              <a:rPr lang="en-US" sz="2600" dirty="0" err="1">
                <a:latin typeface="Times New Roman" panose="02020603050405020304" pitchFamily="18" charset="0"/>
                <a:ea typeface="Times New Roman" panose="02020603050405020304" pitchFamily="18" charset="0"/>
              </a:rPr>
              <a:t>tới</a:t>
            </a:r>
            <a:r>
              <a:rPr lang="en-US" sz="2600" dirty="0">
                <a:latin typeface="Times New Roman" panose="02020603050405020304" pitchFamily="18" charset="0"/>
                <a:ea typeface="Times New Roman" panose="02020603050405020304" pitchFamily="18" charset="0"/>
              </a:rPr>
              <a:t> </a:t>
            </a:r>
            <a:r>
              <a:rPr lang="en-US" sz="2600" dirty="0" err="1">
                <a:latin typeface="Times New Roman" panose="02020603050405020304" pitchFamily="18" charset="0"/>
                <a:ea typeface="Times New Roman" panose="02020603050405020304" pitchFamily="18" charset="0"/>
              </a:rPr>
              <a:t>mỗi</a:t>
            </a:r>
            <a:r>
              <a:rPr lang="en-US" sz="2600" dirty="0">
                <a:latin typeface="Times New Roman" panose="02020603050405020304" pitchFamily="18" charset="0"/>
                <a:ea typeface="Times New Roman" panose="02020603050405020304" pitchFamily="18" charset="0"/>
              </a:rPr>
              <a:t> </a:t>
            </a:r>
            <a:r>
              <a:rPr lang="en-US" sz="2600" dirty="0" err="1">
                <a:latin typeface="Times New Roman" panose="02020603050405020304" pitchFamily="18" charset="0"/>
                <a:ea typeface="Times New Roman" panose="02020603050405020304" pitchFamily="18" charset="0"/>
              </a:rPr>
              <a:t>điểm</a:t>
            </a:r>
            <a:r>
              <a:rPr lang="en-US" sz="2600" dirty="0">
                <a:latin typeface="Times New Roman" panose="02020603050405020304" pitchFamily="18" charset="0"/>
                <a:ea typeface="Times New Roman" panose="02020603050405020304" pitchFamily="18" charset="0"/>
              </a:rPr>
              <a:t> </a:t>
            </a:r>
            <a:r>
              <a:rPr lang="en-US" sz="2600" dirty="0" err="1">
                <a:latin typeface="Times New Roman" panose="02020603050405020304" pitchFamily="18" charset="0"/>
                <a:ea typeface="Times New Roman" panose="02020603050405020304" pitchFamily="18" charset="0"/>
              </a:rPr>
              <a:t>từ</a:t>
            </a:r>
            <a:r>
              <a:rPr lang="en-US" sz="2600" dirty="0">
                <a:latin typeface="Times New Roman" panose="02020603050405020304" pitchFamily="18" charset="0"/>
                <a:ea typeface="Times New Roman" panose="02020603050405020304" pitchFamily="18" charset="0"/>
              </a:rPr>
              <a:t> </a:t>
            </a:r>
            <a:r>
              <a:rPr lang="en-US" sz="2600" dirty="0" err="1">
                <a:latin typeface="Times New Roman" panose="02020603050405020304" pitchFamily="18" charset="0"/>
                <a:ea typeface="Times New Roman" panose="02020603050405020304" pitchFamily="18" charset="0"/>
              </a:rPr>
              <a:t>điểm</a:t>
            </a:r>
            <a:r>
              <a:rPr lang="en-US" sz="2600" dirty="0">
                <a:latin typeface="Times New Roman" panose="02020603050405020304" pitchFamily="18" charset="0"/>
                <a:ea typeface="Times New Roman" panose="02020603050405020304" pitchFamily="18" charset="0"/>
              </a:rPr>
              <a:t> </a:t>
            </a:r>
            <a:r>
              <a:rPr lang="en-US" sz="2600" dirty="0" err="1">
                <a:latin typeface="Times New Roman" panose="02020603050405020304" pitchFamily="18" charset="0"/>
                <a:ea typeface="Times New Roman" panose="02020603050405020304" pitchFamily="18" charset="0"/>
              </a:rPr>
              <a:t>bắt</a:t>
            </a:r>
            <a:r>
              <a:rPr lang="en-US" sz="2600" dirty="0">
                <a:latin typeface="Times New Roman" panose="02020603050405020304" pitchFamily="18" charset="0"/>
                <a:ea typeface="Times New Roman" panose="02020603050405020304" pitchFamily="18" charset="0"/>
              </a:rPr>
              <a:t> </a:t>
            </a:r>
            <a:r>
              <a:rPr lang="en-US" sz="2600" dirty="0" err="1">
                <a:latin typeface="Times New Roman" panose="02020603050405020304" pitchFamily="18" charset="0"/>
                <a:ea typeface="Times New Roman" panose="02020603050405020304" pitchFamily="18" charset="0"/>
              </a:rPr>
              <a:t>đầu</a:t>
            </a:r>
            <a:endParaRPr lang="en-US" sz="2600" dirty="0">
              <a:effectLst/>
              <a:latin typeface="Arial" panose="020B0604020202020204" pitchFamily="34" charset="0"/>
              <a:ea typeface="Arial" panose="020B0604020202020204" pitchFamily="34" charset="0"/>
            </a:endParaRPr>
          </a:p>
        </p:txBody>
      </p:sp>
      <p:pic>
        <p:nvPicPr>
          <p:cNvPr id="30" name="Picture 29">
            <a:extLst>
              <a:ext uri="{FF2B5EF4-FFF2-40B4-BE49-F238E27FC236}">
                <a16:creationId xmlns:a16="http://schemas.microsoft.com/office/drawing/2014/main" id="{4529B770-EEB4-7663-8A32-D20612E9B652}"/>
              </a:ext>
            </a:extLst>
          </p:cNvPr>
          <p:cNvPicPr>
            <a:picLocks noChangeAspect="1"/>
          </p:cNvPicPr>
          <p:nvPr/>
        </p:nvPicPr>
        <p:blipFill>
          <a:blip r:embed="rId6"/>
          <a:stretch>
            <a:fillRect/>
          </a:stretch>
        </p:blipFill>
        <p:spPr>
          <a:xfrm>
            <a:off x="41813" y="4894885"/>
            <a:ext cx="6502168" cy="4459881"/>
          </a:xfrm>
          <a:prstGeom prst="rect">
            <a:avLst/>
          </a:prstGeom>
        </p:spPr>
      </p:pic>
    </p:spTree>
    <p:extLst>
      <p:ext uri="{BB962C8B-B14F-4D97-AF65-F5344CB8AC3E}">
        <p14:creationId xmlns:p14="http://schemas.microsoft.com/office/powerpoint/2010/main" val="250199884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anim calcmode="lin" valueType="num">
                                      <p:cBhvr>
                                        <p:cTn id="8" dur="750" fill="hold"/>
                                        <p:tgtEl>
                                          <p:spTgt spid="18"/>
                                        </p:tgtEl>
                                        <p:attrNameLst>
                                          <p:attrName>ppt_x</p:attrName>
                                        </p:attrNameLst>
                                      </p:cBhvr>
                                      <p:tavLst>
                                        <p:tav tm="0">
                                          <p:val>
                                            <p:strVal val="#ppt_x"/>
                                          </p:val>
                                        </p:tav>
                                        <p:tav tm="100000">
                                          <p:val>
                                            <p:strVal val="#ppt_x"/>
                                          </p:val>
                                        </p:tav>
                                      </p:tavLst>
                                    </p:anim>
                                    <p:anim calcmode="lin" valueType="num">
                                      <p:cBhvr>
                                        <p:cTn id="9" dur="75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750"/>
                                        <p:tgtEl>
                                          <p:spTgt spid="20"/>
                                        </p:tgtEl>
                                      </p:cBhvr>
                                    </p:animEffect>
                                    <p:anim calcmode="lin" valueType="num">
                                      <p:cBhvr>
                                        <p:cTn id="13" dur="750" fill="hold"/>
                                        <p:tgtEl>
                                          <p:spTgt spid="20"/>
                                        </p:tgtEl>
                                        <p:attrNameLst>
                                          <p:attrName>ppt_x</p:attrName>
                                        </p:attrNameLst>
                                      </p:cBhvr>
                                      <p:tavLst>
                                        <p:tav tm="0">
                                          <p:val>
                                            <p:strVal val="#ppt_x"/>
                                          </p:val>
                                        </p:tav>
                                        <p:tav tm="100000">
                                          <p:val>
                                            <p:strVal val="#ppt_x"/>
                                          </p:val>
                                        </p:tav>
                                      </p:tavLst>
                                    </p:anim>
                                    <p:anim calcmode="lin" valueType="num">
                                      <p:cBhvr>
                                        <p:cTn id="14" dur="75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750"/>
                                        <p:tgtEl>
                                          <p:spTgt spid="22"/>
                                        </p:tgtEl>
                                      </p:cBhvr>
                                    </p:animEffect>
                                    <p:anim calcmode="lin" valueType="num">
                                      <p:cBhvr>
                                        <p:cTn id="20" dur="750" fill="hold"/>
                                        <p:tgtEl>
                                          <p:spTgt spid="22"/>
                                        </p:tgtEl>
                                        <p:attrNameLst>
                                          <p:attrName>ppt_x</p:attrName>
                                        </p:attrNameLst>
                                      </p:cBhvr>
                                      <p:tavLst>
                                        <p:tav tm="0">
                                          <p:val>
                                            <p:strVal val="#ppt_x"/>
                                          </p:val>
                                        </p:tav>
                                        <p:tav tm="100000">
                                          <p:val>
                                            <p:strVal val="#ppt_x"/>
                                          </p:val>
                                        </p:tav>
                                      </p:tavLst>
                                    </p:anim>
                                    <p:anim calcmode="lin" valueType="num">
                                      <p:cBhvr>
                                        <p:cTn id="21" dur="75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750"/>
                                        <p:tgtEl>
                                          <p:spTgt spid="24"/>
                                        </p:tgtEl>
                                      </p:cBhvr>
                                    </p:animEffect>
                                    <p:anim calcmode="lin" valueType="num">
                                      <p:cBhvr>
                                        <p:cTn id="25" dur="750" fill="hold"/>
                                        <p:tgtEl>
                                          <p:spTgt spid="24"/>
                                        </p:tgtEl>
                                        <p:attrNameLst>
                                          <p:attrName>ppt_x</p:attrName>
                                        </p:attrNameLst>
                                      </p:cBhvr>
                                      <p:tavLst>
                                        <p:tav tm="0">
                                          <p:val>
                                            <p:strVal val="#ppt_x"/>
                                          </p:val>
                                        </p:tav>
                                        <p:tav tm="100000">
                                          <p:val>
                                            <p:strVal val="#ppt_x"/>
                                          </p:val>
                                        </p:tav>
                                      </p:tavLst>
                                    </p:anim>
                                    <p:anim calcmode="lin" valueType="num">
                                      <p:cBhvr>
                                        <p:cTn id="26" dur="7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750"/>
                                        <p:tgtEl>
                                          <p:spTgt spid="26"/>
                                        </p:tgtEl>
                                      </p:cBhvr>
                                    </p:animEffect>
                                    <p:anim calcmode="lin" valueType="num">
                                      <p:cBhvr>
                                        <p:cTn id="32" dur="750" fill="hold"/>
                                        <p:tgtEl>
                                          <p:spTgt spid="26"/>
                                        </p:tgtEl>
                                        <p:attrNameLst>
                                          <p:attrName>ppt_x</p:attrName>
                                        </p:attrNameLst>
                                      </p:cBhvr>
                                      <p:tavLst>
                                        <p:tav tm="0">
                                          <p:val>
                                            <p:strVal val="#ppt_x"/>
                                          </p:val>
                                        </p:tav>
                                        <p:tav tm="100000">
                                          <p:val>
                                            <p:strVal val="#ppt_x"/>
                                          </p:val>
                                        </p:tav>
                                      </p:tavLst>
                                    </p:anim>
                                    <p:anim calcmode="lin" valueType="num">
                                      <p:cBhvr>
                                        <p:cTn id="33" dur="750" fill="hold"/>
                                        <p:tgtEl>
                                          <p:spTgt spid="2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750"/>
                                        <p:tgtEl>
                                          <p:spTgt spid="28"/>
                                        </p:tgtEl>
                                      </p:cBhvr>
                                    </p:animEffect>
                                    <p:anim calcmode="lin" valueType="num">
                                      <p:cBhvr>
                                        <p:cTn id="37" dur="750" fill="hold"/>
                                        <p:tgtEl>
                                          <p:spTgt spid="28"/>
                                        </p:tgtEl>
                                        <p:attrNameLst>
                                          <p:attrName>ppt_x</p:attrName>
                                        </p:attrNameLst>
                                      </p:cBhvr>
                                      <p:tavLst>
                                        <p:tav tm="0">
                                          <p:val>
                                            <p:strVal val="#ppt_x"/>
                                          </p:val>
                                        </p:tav>
                                        <p:tav tm="100000">
                                          <p:val>
                                            <p:strVal val="#ppt_x"/>
                                          </p:val>
                                        </p:tav>
                                      </p:tavLst>
                                    </p:anim>
                                    <p:anim calcmode="lin" valueType="num">
                                      <p:cBhvr>
                                        <p:cTn id="38" dur="75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anim calcmode="lin" valueType="num">
                                      <p:cBhvr>
                                        <p:cTn id="44" dur="500" fill="hold"/>
                                        <p:tgtEl>
                                          <p:spTgt spid="30"/>
                                        </p:tgtEl>
                                        <p:attrNameLst>
                                          <p:attrName>ppt_x</p:attrName>
                                        </p:attrNameLst>
                                      </p:cBhvr>
                                      <p:tavLst>
                                        <p:tav tm="0">
                                          <p:val>
                                            <p:strVal val="#ppt_x"/>
                                          </p:val>
                                        </p:tav>
                                        <p:tav tm="100000">
                                          <p:val>
                                            <p:strVal val="#ppt_x"/>
                                          </p:val>
                                        </p:tav>
                                      </p:tavLst>
                                    </p:anim>
                                    <p:anim calcmode="lin" valueType="num">
                                      <p:cBhvr>
                                        <p:cTn id="45" dur="500" fill="hold"/>
                                        <p:tgtEl>
                                          <p:spTgt spid="3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anim calcmode="lin" valueType="num">
                                      <p:cBhvr>
                                        <p:cTn id="49" dur="500" fill="hold"/>
                                        <p:tgtEl>
                                          <p:spTgt spid="32"/>
                                        </p:tgtEl>
                                        <p:attrNameLst>
                                          <p:attrName>ppt_x</p:attrName>
                                        </p:attrNameLst>
                                      </p:cBhvr>
                                      <p:tavLst>
                                        <p:tav tm="0">
                                          <p:val>
                                            <p:strVal val="#ppt_x"/>
                                          </p:val>
                                        </p:tav>
                                        <p:tav tm="100000">
                                          <p:val>
                                            <p:strVal val="#ppt_x"/>
                                          </p:val>
                                        </p:tav>
                                      </p:tavLst>
                                    </p:anim>
                                    <p:anim calcmode="lin" valueType="num">
                                      <p:cBhvr>
                                        <p:cTn id="50"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8" grpId="0"/>
      <p:bldP spid="24"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74480" y="-884828"/>
            <a:ext cx="9818480" cy="11606568"/>
          </a:xfrm>
          <a:prstGeom prst="rect">
            <a:avLst/>
          </a:prstGeom>
          <a:solidFill>
            <a:srgbClr val="F8EAF3"/>
          </a:solidFill>
        </p:spPr>
        <p:txBody>
          <a:bodyPr/>
          <a:lstStyle/>
          <a:p>
            <a:endParaRPr lang="en-US">
              <a:latin typeface="Times New Roman" panose="02020603050405020304" pitchFamily="18" charset="0"/>
              <a:cs typeface="Times New Roman" panose="02020603050405020304" pitchFamily="18" charset="0"/>
            </a:endParaRPr>
          </a:p>
        </p:txBody>
      </p:sp>
      <p:grpSp>
        <p:nvGrpSpPr>
          <p:cNvPr id="3" name="Group 3"/>
          <p:cNvGrpSpPr/>
          <p:nvPr/>
        </p:nvGrpSpPr>
        <p:grpSpPr>
          <a:xfrm>
            <a:off x="0" y="0"/>
            <a:ext cx="18288000" cy="10287000"/>
            <a:chOff x="0" y="0"/>
            <a:chExt cx="13239462" cy="7447197"/>
          </a:xfrm>
        </p:grpSpPr>
        <p:sp>
          <p:nvSpPr>
            <p:cNvPr id="4" name="Freeform 4"/>
            <p:cNvSpPr/>
            <p:nvPr/>
          </p:nvSpPr>
          <p:spPr>
            <a:xfrm>
              <a:off x="0" y="0"/>
              <a:ext cx="13239462" cy="7447197"/>
            </a:xfrm>
            <a:custGeom>
              <a:avLst/>
              <a:gdLst/>
              <a:ahLst/>
              <a:cxnLst/>
              <a:rect l="l" t="t" r="r" b="b"/>
              <a:pathLst>
                <a:path w="13239462" h="7447197">
                  <a:moveTo>
                    <a:pt x="0" y="0"/>
                  </a:moveTo>
                  <a:lnTo>
                    <a:pt x="0" y="7447197"/>
                  </a:lnTo>
                  <a:lnTo>
                    <a:pt x="13239462" y="7447197"/>
                  </a:lnTo>
                  <a:lnTo>
                    <a:pt x="13239462" y="0"/>
                  </a:lnTo>
                  <a:lnTo>
                    <a:pt x="0" y="0"/>
                  </a:lnTo>
                  <a:close/>
                  <a:moveTo>
                    <a:pt x="13178501" y="7386237"/>
                  </a:moveTo>
                  <a:lnTo>
                    <a:pt x="59690" y="7386237"/>
                  </a:lnTo>
                  <a:lnTo>
                    <a:pt x="59690" y="59690"/>
                  </a:lnTo>
                  <a:lnTo>
                    <a:pt x="13178501" y="59690"/>
                  </a:lnTo>
                  <a:lnTo>
                    <a:pt x="13178501" y="7386237"/>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pic>
        <p:nvPicPr>
          <p:cNvPr id="5" name="Picture 5"/>
          <p:cNvPicPr>
            <a:picLocks noChangeAspect="1"/>
          </p:cNvPicPr>
          <p:nvPr/>
        </p:nvPicPr>
        <p:blipFill>
          <a:blip r:embed="rId3"/>
          <a:srcRect/>
          <a:stretch>
            <a:fillRect/>
          </a:stretch>
        </p:blipFill>
        <p:spPr>
          <a:xfrm>
            <a:off x="126030" y="-635845"/>
            <a:ext cx="20640519" cy="11558690"/>
          </a:xfrm>
          <a:prstGeom prst="rect">
            <a:avLst/>
          </a:prstGeom>
        </p:spPr>
      </p:pic>
      <p:pic>
        <p:nvPicPr>
          <p:cNvPr id="15" name="Picture 14">
            <a:extLst>
              <a:ext uri="{FF2B5EF4-FFF2-40B4-BE49-F238E27FC236}">
                <a16:creationId xmlns:a16="http://schemas.microsoft.com/office/drawing/2014/main" id="{1CAAB6B4-D25E-A543-8350-91A3F34CA961}"/>
              </a:ext>
            </a:extLst>
          </p:cNvPr>
          <p:cNvPicPr>
            <a:picLocks noChangeAspect="1"/>
          </p:cNvPicPr>
          <p:nvPr/>
        </p:nvPicPr>
        <p:blipFill>
          <a:blip r:embed="rId4"/>
          <a:stretch>
            <a:fillRect/>
          </a:stretch>
        </p:blipFill>
        <p:spPr>
          <a:xfrm>
            <a:off x="9200803" y="1380551"/>
            <a:ext cx="8820481" cy="1414363"/>
          </a:xfrm>
          <a:prstGeom prst="rect">
            <a:avLst/>
          </a:prstGeom>
        </p:spPr>
      </p:pic>
      <p:sp>
        <p:nvSpPr>
          <p:cNvPr id="17" name="TextBox 16">
            <a:extLst>
              <a:ext uri="{FF2B5EF4-FFF2-40B4-BE49-F238E27FC236}">
                <a16:creationId xmlns:a16="http://schemas.microsoft.com/office/drawing/2014/main" id="{3D73B4E8-D462-9EEB-7CC6-97DA40A7143F}"/>
              </a:ext>
            </a:extLst>
          </p:cNvPr>
          <p:cNvSpPr txBox="1"/>
          <p:nvPr/>
        </p:nvSpPr>
        <p:spPr>
          <a:xfrm>
            <a:off x="194463" y="1670120"/>
            <a:ext cx="8902684" cy="5634299"/>
          </a:xfrm>
          <a:prstGeom prst="rect">
            <a:avLst/>
          </a:prstGeom>
          <a:noFill/>
        </p:spPr>
        <p:txBody>
          <a:bodyPr wrap="square">
            <a:spAutoFit/>
          </a:bodyPr>
          <a:lstStyle/>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mj-lt"/>
                <a:ea typeface="Times New Roman" panose="02020603050405020304" pitchFamily="18" charset="0"/>
              </a:rPr>
              <a:t>[(0, -1), (0, 1), (-1, 0), (1, 0)]:</a:t>
            </a:r>
            <a:r>
              <a:rPr lang="en-US" sz="2600" dirty="0">
                <a:effectLst/>
                <a:latin typeface="+mj-lt"/>
                <a:ea typeface="Times New Roman" panose="02020603050405020304" pitchFamily="18" charset="0"/>
              </a:rPr>
              <a:t> D</a:t>
            </a:r>
            <a:r>
              <a:rPr lang="vi-VN" sz="2600" dirty="0">
                <a:effectLst/>
                <a:latin typeface="+mj-lt"/>
                <a:ea typeface="Times New Roman" panose="02020603050405020304" pitchFamily="18" charset="0"/>
              </a:rPr>
              <a:t>anh sách chứa 4 cặp giá trị, mỗi cặp biểu diễn một hướng lân cận</a:t>
            </a:r>
            <a:endParaRPr lang="en-US" sz="2600" dirty="0">
              <a:effectLst/>
              <a:latin typeface="+mj-lt"/>
              <a:ea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err="1">
                <a:effectLst/>
                <a:latin typeface="+mj-lt"/>
                <a:ea typeface="Times New Roman" panose="02020603050405020304" pitchFamily="18" charset="0"/>
              </a:rPr>
              <a:t>for</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dx</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dy</a:t>
            </a:r>
            <a:r>
              <a:rPr lang="vi-VN" sz="2600" dirty="0">
                <a:effectLst/>
                <a:latin typeface="+mj-lt"/>
                <a:ea typeface="Times New Roman" panose="02020603050405020304" pitchFamily="18" charset="0"/>
              </a:rPr>
              <a:t> in [(0, -1), (0, 1), (-1, 0), (1, 0)]:</a:t>
            </a:r>
            <a:r>
              <a:rPr lang="en-US" sz="2600" dirty="0">
                <a:effectLst/>
                <a:latin typeface="+mj-lt"/>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vi-VN" sz="2600" dirty="0" err="1">
                <a:effectLst/>
                <a:latin typeface="+mj-lt"/>
                <a:ea typeface="Times New Roman" panose="02020603050405020304" pitchFamily="18" charset="0"/>
              </a:rPr>
              <a:t>ạo</a:t>
            </a:r>
            <a:r>
              <a:rPr lang="en-US" sz="2600" dirty="0">
                <a:latin typeface="+mj-lt"/>
                <a:ea typeface="Times New Roman" panose="02020603050405020304" pitchFamily="18" charset="0"/>
              </a:rPr>
              <a:t> </a:t>
            </a:r>
            <a:r>
              <a:rPr lang="vi-VN" sz="2600" dirty="0">
                <a:effectLst/>
                <a:latin typeface="+mj-lt"/>
                <a:ea typeface="Times New Roman" panose="02020603050405020304" pitchFamily="18" charset="0"/>
              </a:rPr>
              <a:t>vòng lặp </a:t>
            </a:r>
            <a:r>
              <a:rPr lang="vi-VN" sz="2600" dirty="0" err="1">
                <a:effectLst/>
                <a:latin typeface="+mj-lt"/>
                <a:ea typeface="Times New Roman" panose="02020603050405020304" pitchFamily="18" charset="0"/>
              </a:rPr>
              <a:t>for</a:t>
            </a:r>
            <a:r>
              <a:rPr lang="vi-VN" sz="2600" dirty="0">
                <a:effectLst/>
                <a:latin typeface="+mj-lt"/>
                <a:ea typeface="Times New Roman" panose="02020603050405020304" pitchFamily="18" charset="0"/>
              </a:rPr>
              <a:t> duyệt qua mỗi cặp giá trị trong danh sách. </a:t>
            </a:r>
            <a:r>
              <a:rPr lang="vi-VN" sz="2600" dirty="0" err="1">
                <a:effectLst/>
                <a:latin typeface="+mj-lt"/>
                <a:ea typeface="Times New Roman" panose="02020603050405020304" pitchFamily="18" charset="0"/>
              </a:rPr>
              <a:t>dx</a:t>
            </a:r>
            <a:r>
              <a:rPr lang="vi-VN" sz="2600" dirty="0">
                <a:effectLst/>
                <a:latin typeface="+mj-lt"/>
                <a:ea typeface="Times New Roman" panose="02020603050405020304" pitchFamily="18" charset="0"/>
              </a:rPr>
              <a:t> và </a:t>
            </a:r>
            <a:r>
              <a:rPr lang="vi-VN" sz="2600" dirty="0" err="1">
                <a:effectLst/>
                <a:latin typeface="+mj-lt"/>
                <a:ea typeface="Times New Roman" panose="02020603050405020304" pitchFamily="18" charset="0"/>
              </a:rPr>
              <a:t>dy</a:t>
            </a:r>
            <a:r>
              <a:rPr lang="vi-VN" sz="2600" dirty="0">
                <a:effectLst/>
                <a:latin typeface="+mj-lt"/>
                <a:ea typeface="Times New Roman" panose="02020603050405020304" pitchFamily="18" charset="0"/>
              </a:rPr>
              <a:t> là biến lặp, mỗi lần lặp, chúng sẽ nhận giá trị của cặp tương ứng.</a:t>
            </a:r>
            <a:endParaRPr lang="en-US" sz="2600" dirty="0">
              <a:effectLst/>
              <a:latin typeface="+mj-lt"/>
              <a:ea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mj-lt"/>
                <a:ea typeface="Times New Roman" panose="02020603050405020304" pitchFamily="18" charset="0"/>
              </a:rPr>
              <a:t>x, y = </a:t>
            </a:r>
            <a:r>
              <a:rPr lang="vi-VN" sz="2600" dirty="0" err="1">
                <a:effectLst/>
                <a:latin typeface="+mj-lt"/>
                <a:ea typeface="Times New Roman" panose="02020603050405020304" pitchFamily="18" charset="0"/>
              </a:rPr>
              <a:t>current</a:t>
            </a:r>
            <a:r>
              <a:rPr lang="vi-VN" sz="2600" dirty="0">
                <a:effectLst/>
                <a:latin typeface="+mj-lt"/>
                <a:ea typeface="Times New Roman" panose="02020603050405020304" pitchFamily="18" charset="0"/>
              </a:rPr>
              <a:t>[0] + </a:t>
            </a:r>
            <a:r>
              <a:rPr lang="vi-VN" sz="2600" dirty="0" err="1">
                <a:effectLst/>
                <a:latin typeface="+mj-lt"/>
                <a:ea typeface="Times New Roman" panose="02020603050405020304" pitchFamily="18" charset="0"/>
              </a:rPr>
              <a:t>dx</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current</a:t>
            </a:r>
            <a:r>
              <a:rPr lang="vi-VN" sz="2600" dirty="0">
                <a:effectLst/>
                <a:latin typeface="+mj-lt"/>
                <a:ea typeface="Times New Roman" panose="02020603050405020304" pitchFamily="18" charset="0"/>
              </a:rPr>
              <a:t>[1] + </a:t>
            </a:r>
            <a:r>
              <a:rPr lang="vi-VN" sz="2600" dirty="0" err="1">
                <a:effectLst/>
                <a:latin typeface="+mj-lt"/>
                <a:ea typeface="Times New Roman" panose="02020603050405020304" pitchFamily="18" charset="0"/>
              </a:rPr>
              <a:t>dy</a:t>
            </a:r>
            <a:r>
              <a:rPr lang="vi-VN" sz="2600" dirty="0">
                <a:effectLst/>
                <a:latin typeface="+mj-lt"/>
                <a:ea typeface="Times New Roman" panose="02020603050405020304" pitchFamily="18" charset="0"/>
              </a:rPr>
              <a:t> sử dụng giá trị </a:t>
            </a:r>
            <a:r>
              <a:rPr lang="vi-VN" sz="2600" dirty="0" err="1">
                <a:effectLst/>
                <a:latin typeface="+mj-lt"/>
                <a:ea typeface="Times New Roman" panose="02020603050405020304" pitchFamily="18" charset="0"/>
              </a:rPr>
              <a:t>dx</a:t>
            </a:r>
            <a:r>
              <a:rPr lang="vi-VN" sz="2600" dirty="0">
                <a:effectLst/>
                <a:latin typeface="+mj-lt"/>
                <a:ea typeface="Times New Roman" panose="02020603050405020304" pitchFamily="18" charset="0"/>
              </a:rPr>
              <a:t> và </a:t>
            </a:r>
            <a:r>
              <a:rPr lang="vi-VN" sz="2600" dirty="0" err="1">
                <a:effectLst/>
                <a:latin typeface="+mj-lt"/>
                <a:ea typeface="Times New Roman" panose="02020603050405020304" pitchFamily="18" charset="0"/>
              </a:rPr>
              <a:t>dy</a:t>
            </a:r>
            <a:r>
              <a:rPr lang="vi-VN" sz="2600" dirty="0">
                <a:effectLst/>
                <a:latin typeface="+mj-lt"/>
                <a:ea typeface="Times New Roman" panose="02020603050405020304" pitchFamily="18" charset="0"/>
              </a:rPr>
              <a:t> để tính toán tọa độ mới (x, y) dựa </a:t>
            </a:r>
            <a:r>
              <a:rPr lang="en-US" sz="2600" dirty="0" err="1">
                <a:effectLst/>
                <a:latin typeface="+mj-lt"/>
                <a:ea typeface="Times New Roman" panose="02020603050405020304" pitchFamily="18" charset="0"/>
              </a:rPr>
              <a:t>vào</a:t>
            </a:r>
            <a:r>
              <a:rPr lang="vi-VN" sz="2600" dirty="0">
                <a:effectLst/>
                <a:latin typeface="+mj-lt"/>
                <a:ea typeface="Times New Roman" panose="02020603050405020304" pitchFamily="18" charset="0"/>
              </a:rPr>
              <a:t> tọa độ của điểm hiện tại </a:t>
            </a:r>
            <a:endParaRPr lang="en-US" sz="2600" dirty="0">
              <a:effectLst/>
              <a:latin typeface="+mj-lt"/>
              <a:ea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err="1">
                <a:effectLst/>
                <a:latin typeface="+mj-lt"/>
                <a:ea typeface="Times New Roman" panose="02020603050405020304" pitchFamily="18" charset="0"/>
              </a:rPr>
              <a:t>neighbor</a:t>
            </a:r>
            <a:r>
              <a:rPr lang="vi-VN" sz="2600" dirty="0">
                <a:effectLst/>
                <a:latin typeface="+mj-lt"/>
                <a:ea typeface="Times New Roman" panose="02020603050405020304" pitchFamily="18" charset="0"/>
              </a:rPr>
              <a:t> = (x, y) tạo một </a:t>
            </a:r>
            <a:r>
              <a:rPr lang="vi-VN" sz="2600" dirty="0" err="1">
                <a:effectLst/>
                <a:latin typeface="+mj-lt"/>
                <a:ea typeface="Times New Roman" panose="02020603050405020304" pitchFamily="18" charset="0"/>
              </a:rPr>
              <a:t>tuple</a:t>
            </a:r>
            <a:r>
              <a:rPr lang="vi-VN" sz="2600" dirty="0">
                <a:effectLst/>
                <a:latin typeface="+mj-lt"/>
                <a:ea typeface="Times New Roman" panose="02020603050405020304" pitchFamily="18" charset="0"/>
              </a:rPr>
              <a:t> chứa tọa độ mới, biểu diễn ô lân cận của điểm hiện tại. Các bước tiếp theo</a:t>
            </a:r>
            <a:r>
              <a:rPr lang="en-US" sz="2600" dirty="0">
                <a:effectLst/>
                <a:latin typeface="+mj-lt"/>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vi-VN" sz="2600" dirty="0" err="1">
                <a:effectLst/>
                <a:latin typeface="+mj-lt"/>
                <a:ea typeface="Times New Roman" panose="02020603050405020304" pitchFamily="18" charset="0"/>
              </a:rPr>
              <a:t>òng</a:t>
            </a:r>
            <a:r>
              <a:rPr lang="vi-VN" sz="2600" dirty="0">
                <a:effectLst/>
                <a:latin typeface="+mj-lt"/>
                <a:ea typeface="Times New Roman" panose="02020603050405020304" pitchFamily="18" charset="0"/>
              </a:rPr>
              <a:t> lặp sẽ xử lý ô lân cận này.</a:t>
            </a:r>
            <a:endParaRPr lang="en-US" sz="2600" dirty="0">
              <a:effectLst/>
              <a:latin typeface="+mj-lt"/>
              <a:ea typeface="Arial" panose="020B0604020202020204" pitchFamily="34" charset="0"/>
            </a:endParaRPr>
          </a:p>
        </p:txBody>
      </p:sp>
      <p:pic>
        <p:nvPicPr>
          <p:cNvPr id="19" name="Picture 18">
            <a:extLst>
              <a:ext uri="{FF2B5EF4-FFF2-40B4-BE49-F238E27FC236}">
                <a16:creationId xmlns:a16="http://schemas.microsoft.com/office/drawing/2014/main" id="{F54D83CC-C82F-E5BA-4FB0-06C4B08FE347}"/>
              </a:ext>
            </a:extLst>
          </p:cNvPr>
          <p:cNvPicPr>
            <a:picLocks noChangeAspect="1"/>
          </p:cNvPicPr>
          <p:nvPr/>
        </p:nvPicPr>
        <p:blipFill>
          <a:blip r:embed="rId5"/>
          <a:stretch>
            <a:fillRect/>
          </a:stretch>
        </p:blipFill>
        <p:spPr>
          <a:xfrm>
            <a:off x="9266713" y="3149127"/>
            <a:ext cx="8376367" cy="1994373"/>
          </a:xfrm>
          <a:prstGeom prst="rect">
            <a:avLst/>
          </a:prstGeom>
        </p:spPr>
      </p:pic>
      <p:sp>
        <p:nvSpPr>
          <p:cNvPr id="25" name="TextBox 24">
            <a:extLst>
              <a:ext uri="{FF2B5EF4-FFF2-40B4-BE49-F238E27FC236}">
                <a16:creationId xmlns:a16="http://schemas.microsoft.com/office/drawing/2014/main" id="{AC41381A-05ED-BD12-CB44-2A6069F22859}"/>
              </a:ext>
            </a:extLst>
          </p:cNvPr>
          <p:cNvSpPr txBox="1"/>
          <p:nvPr/>
        </p:nvSpPr>
        <p:spPr>
          <a:xfrm>
            <a:off x="227311" y="1750143"/>
            <a:ext cx="8933164" cy="5626605"/>
          </a:xfrm>
          <a:prstGeom prst="rect">
            <a:avLst/>
          </a:prstGeom>
          <a:noFill/>
        </p:spPr>
        <p:txBody>
          <a:bodyPr wrap="square">
            <a:spAutoFit/>
          </a:bodyPr>
          <a:lstStyle/>
          <a:p>
            <a:pPr marL="457200" indent="-457200" algn="just">
              <a:lnSpc>
                <a:spcPct val="130000"/>
              </a:lnSpc>
              <a:spcBef>
                <a:spcPts val="300"/>
              </a:spcBef>
              <a:spcAft>
                <a:spcPts val="720"/>
              </a:spcAft>
              <a:buFont typeface="Arial" panose="020B0604020202020204" pitchFamily="34" charset="0"/>
              <a:buChar char="•"/>
            </a:pPr>
            <a:r>
              <a:rPr lang="vi-VN" sz="2600" dirty="0" err="1">
                <a:effectLst/>
                <a:latin typeface="+mj-lt"/>
                <a:ea typeface="Times New Roman" panose="02020603050405020304" pitchFamily="18" charset="0"/>
              </a:rPr>
              <a:t>neighbor</a:t>
            </a:r>
            <a:r>
              <a:rPr lang="vi-VN" sz="2600" dirty="0">
                <a:effectLst/>
                <a:latin typeface="+mj-lt"/>
                <a:ea typeface="Times New Roman" panose="02020603050405020304" pitchFamily="18" charset="0"/>
              </a:rPr>
              <a:t> in </a:t>
            </a:r>
            <a:r>
              <a:rPr lang="vi-VN" sz="2600" dirty="0" err="1">
                <a:effectLst/>
                <a:latin typeface="+mj-lt"/>
                <a:ea typeface="Times New Roman" panose="02020603050405020304" pitchFamily="18" charset="0"/>
              </a:rPr>
              <a:t>closed_set</a:t>
            </a:r>
            <a:r>
              <a:rPr lang="vi-VN" sz="2600" dirty="0">
                <a:effectLst/>
                <a:latin typeface="+mj-lt"/>
                <a:ea typeface="Times New Roman" panose="02020603050405020304" pitchFamily="18" charset="0"/>
              </a:rPr>
              <a:t>:</a:t>
            </a:r>
            <a:r>
              <a:rPr lang="en-US" sz="2600" dirty="0">
                <a:effectLst/>
                <a:latin typeface="+mj-lt"/>
                <a:ea typeface="Times New Roman" panose="02020603050405020304" pitchFamily="18" charset="0"/>
              </a:rPr>
              <a:t> </a:t>
            </a:r>
            <a:r>
              <a:rPr lang="vi-VN" sz="2600" dirty="0">
                <a:effectLst/>
                <a:latin typeface="+mj-lt"/>
                <a:ea typeface="Times New Roman" panose="02020603050405020304" pitchFamily="18" charset="0"/>
              </a:rPr>
              <a:t>kiểm tra ô lân cận đã xem xét chưa. Nếu </a:t>
            </a:r>
            <a:r>
              <a:rPr lang="vi-VN" sz="2600" dirty="0" err="1">
                <a:effectLst/>
                <a:latin typeface="+mj-lt"/>
                <a:ea typeface="Times New Roman" panose="02020603050405020304" pitchFamily="18" charset="0"/>
              </a:rPr>
              <a:t>neighbor</a:t>
            </a:r>
            <a:r>
              <a:rPr lang="vi-VN" sz="2600" dirty="0">
                <a:effectLst/>
                <a:latin typeface="+mj-lt"/>
                <a:ea typeface="Times New Roman" panose="02020603050405020304" pitchFamily="18" charset="0"/>
              </a:rPr>
              <a:t> đã nằm trong </a:t>
            </a:r>
            <a:r>
              <a:rPr lang="vi-VN" sz="2600" dirty="0" err="1">
                <a:effectLst/>
                <a:latin typeface="+mj-lt"/>
                <a:ea typeface="Times New Roman" panose="02020603050405020304" pitchFamily="18" charset="0"/>
              </a:rPr>
              <a:t>closed_set</a:t>
            </a:r>
            <a:r>
              <a:rPr lang="vi-VN" sz="2600" dirty="0">
                <a:effectLst/>
                <a:latin typeface="+mj-lt"/>
                <a:ea typeface="Times New Roman" panose="02020603050405020304" pitchFamily="18" charset="0"/>
              </a:rPr>
              <a:t> </a:t>
            </a:r>
            <a:r>
              <a:rPr lang="en-US" sz="2600" dirty="0">
                <a:effectLst/>
                <a:latin typeface="+mj-lt"/>
                <a:ea typeface="Times New Roman" panose="02020603050405020304" pitchFamily="18" charset="0"/>
              </a:rPr>
              <a:t> </a:t>
            </a:r>
            <a:r>
              <a:rPr lang="vi-VN" sz="2600" dirty="0">
                <a:effectLst/>
                <a:latin typeface="+mj-lt"/>
                <a:ea typeface="Times New Roman" panose="02020603050405020304" pitchFamily="18" charset="0"/>
              </a:rPr>
              <a:t>-&gt; đã kiểm tra và không cần</a:t>
            </a:r>
            <a:r>
              <a:rPr lang="en-US" sz="2600" dirty="0">
                <a:effectLst/>
                <a:latin typeface="+mj-lt"/>
                <a:ea typeface="Times New Roman" panose="02020603050405020304" pitchFamily="18" charset="0"/>
              </a:rPr>
              <a:t> </a:t>
            </a:r>
            <a:r>
              <a:rPr lang="vi-VN" sz="2600" dirty="0">
                <a:effectLst/>
                <a:latin typeface="+mj-lt"/>
                <a:ea typeface="Times New Roman" panose="02020603050405020304" pitchFamily="18" charset="0"/>
              </a:rPr>
              <a:t>xem lại -&gt; </a:t>
            </a:r>
            <a:r>
              <a:rPr lang="vi-VN" sz="2600" dirty="0" err="1">
                <a:effectLst/>
                <a:latin typeface="+mj-lt"/>
                <a:ea typeface="Times New Roman" panose="02020603050405020304" pitchFamily="18" charset="0"/>
              </a:rPr>
              <a:t>continue</a:t>
            </a:r>
            <a:r>
              <a:rPr lang="vi-VN" sz="2600" dirty="0">
                <a:effectLst/>
                <a:latin typeface="+mj-lt"/>
                <a:ea typeface="Times New Roman" panose="02020603050405020304" pitchFamily="18" charset="0"/>
              </a:rPr>
              <a:t>: bỏ qua phần còn lại và chuyển sang ô lân cận khác.</a:t>
            </a:r>
          </a:p>
          <a:p>
            <a:pPr marL="457200" indent="-457200" algn="just">
              <a:lnSpc>
                <a:spcPct val="130000"/>
              </a:lnSpc>
              <a:spcBef>
                <a:spcPts val="300"/>
              </a:spcBef>
              <a:spcAft>
                <a:spcPts val="720"/>
              </a:spcAft>
              <a:buFont typeface="Arial" panose="020B0604020202020204" pitchFamily="34" charset="0"/>
              <a:buChar char="•"/>
            </a:pPr>
            <a:r>
              <a:rPr lang="vi-VN" sz="2600" dirty="0" err="1">
                <a:effectLst/>
                <a:latin typeface="+mj-lt"/>
                <a:ea typeface="Times New Roman" panose="02020603050405020304" pitchFamily="18" charset="0"/>
              </a:rPr>
              <a:t>maze</a:t>
            </a:r>
            <a:r>
              <a:rPr lang="vi-VN" sz="2600" dirty="0">
                <a:effectLst/>
                <a:latin typeface="+mj-lt"/>
                <a:ea typeface="Times New Roman" panose="02020603050405020304" pitchFamily="18" charset="0"/>
              </a:rPr>
              <a:t>[y][x] == 1 kiểm tra xem ô lân cận có thể đi vào được không.</a:t>
            </a:r>
          </a:p>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mj-lt"/>
                <a:ea typeface="Times New Roman" panose="02020603050405020304" pitchFamily="18" charset="0"/>
              </a:rPr>
              <a:t>Nếu ô lân cận không thể đi vào được (</a:t>
            </a:r>
            <a:r>
              <a:rPr lang="vi-VN" sz="2600" dirty="0" err="1">
                <a:effectLst/>
                <a:latin typeface="+mj-lt"/>
                <a:ea typeface="Times New Roman" panose="02020603050405020304" pitchFamily="18" charset="0"/>
              </a:rPr>
              <a:t>maze</a:t>
            </a:r>
            <a:r>
              <a:rPr lang="vi-VN" sz="2600" dirty="0">
                <a:effectLst/>
                <a:latin typeface="+mj-lt"/>
                <a:ea typeface="Times New Roman" panose="02020603050405020304" pitchFamily="18" charset="0"/>
              </a:rPr>
              <a:t>[y][x] == 1) -&gt; </a:t>
            </a:r>
            <a:r>
              <a:rPr lang="vi-VN" sz="2600" dirty="0" err="1">
                <a:effectLst/>
                <a:latin typeface="+mj-lt"/>
                <a:ea typeface="Times New Roman" panose="02020603050405020304" pitchFamily="18" charset="0"/>
              </a:rPr>
              <a:t>continu</a:t>
            </a:r>
            <a:r>
              <a:rPr lang="en-US" sz="2600" dirty="0">
                <a:effectLst/>
                <a:latin typeface="+mj-lt"/>
                <a:ea typeface="Times New Roman" panose="02020603050405020304" pitchFamily="18" charset="0"/>
              </a:rPr>
              <a:t>e:</a:t>
            </a:r>
            <a:r>
              <a:rPr lang="vi-VN" sz="2600" dirty="0">
                <a:effectLst/>
                <a:latin typeface="+mj-lt"/>
                <a:ea typeface="Times New Roman" panose="02020603050405020304" pitchFamily="18" charset="0"/>
              </a:rPr>
              <a:t> bỏ qua phần còn lại và xem xét ô lân cận tiếp.</a:t>
            </a:r>
          </a:p>
          <a:p>
            <a:pPr marL="457200" indent="-457200" algn="just">
              <a:lnSpc>
                <a:spcPct val="130000"/>
              </a:lnSpc>
              <a:spcBef>
                <a:spcPts val="300"/>
              </a:spcBef>
              <a:spcAft>
                <a:spcPts val="720"/>
              </a:spcAft>
              <a:buFont typeface="Arial" panose="020B0604020202020204" pitchFamily="34" charset="0"/>
              <a:buChar char="•"/>
            </a:pPr>
            <a:r>
              <a:rPr lang="vi-VN" sz="2600" dirty="0" err="1">
                <a:effectLst/>
                <a:latin typeface="+mj-lt"/>
                <a:ea typeface="Times New Roman" panose="02020603050405020304" pitchFamily="18" charset="0"/>
              </a:rPr>
              <a:t>tentative_g_score</a:t>
            </a:r>
            <a:r>
              <a:rPr lang="vi-VN" sz="2600" dirty="0">
                <a:effectLst/>
                <a:latin typeface="+mj-lt"/>
                <a:ea typeface="Times New Roman" panose="02020603050405020304" pitchFamily="18" charset="0"/>
              </a:rPr>
              <a:t> = </a:t>
            </a:r>
            <a:r>
              <a:rPr lang="vi-VN" sz="2600" dirty="0" err="1">
                <a:effectLst/>
                <a:latin typeface="+mj-lt"/>
                <a:ea typeface="Times New Roman" panose="02020603050405020304" pitchFamily="18" charset="0"/>
              </a:rPr>
              <a:t>g_score</a:t>
            </a:r>
            <a:r>
              <a:rPr lang="vi-VN" sz="2600" dirty="0">
                <a:effectLst/>
                <a:latin typeface="+mj-lt"/>
                <a:ea typeface="Times New Roman" panose="02020603050405020304" pitchFamily="18" charset="0"/>
              </a:rPr>
              <a:t>[</a:t>
            </a:r>
            <a:r>
              <a:rPr lang="vi-VN" sz="2600" dirty="0" err="1">
                <a:effectLst/>
                <a:latin typeface="+mj-lt"/>
                <a:ea typeface="Times New Roman" panose="02020603050405020304" pitchFamily="18" charset="0"/>
              </a:rPr>
              <a:t>current</a:t>
            </a:r>
            <a:r>
              <a:rPr lang="vi-VN" sz="2600" dirty="0">
                <a:effectLst/>
                <a:latin typeface="+mj-lt"/>
                <a:ea typeface="Times New Roman" panose="02020603050405020304" pitchFamily="18" charset="0"/>
              </a:rPr>
              <a:t>] + 1: Tính toán chi phí tạm thời từ điểm bắt đầu tới ô lân cận.</a:t>
            </a:r>
          </a:p>
        </p:txBody>
      </p:sp>
      <p:pic>
        <p:nvPicPr>
          <p:cNvPr id="29" name="Picture 28">
            <a:extLst>
              <a:ext uri="{FF2B5EF4-FFF2-40B4-BE49-F238E27FC236}">
                <a16:creationId xmlns:a16="http://schemas.microsoft.com/office/drawing/2014/main" id="{B2E3D38A-2625-46C5-9CB3-56130A7CFC2E}"/>
              </a:ext>
            </a:extLst>
          </p:cNvPr>
          <p:cNvPicPr>
            <a:picLocks noChangeAspect="1"/>
          </p:cNvPicPr>
          <p:nvPr/>
        </p:nvPicPr>
        <p:blipFill rotWithShape="1">
          <a:blip r:embed="rId6"/>
          <a:srcRect r="1378"/>
          <a:stretch/>
        </p:blipFill>
        <p:spPr>
          <a:xfrm>
            <a:off x="9140682" y="5386118"/>
            <a:ext cx="9021288" cy="1525489"/>
          </a:xfrm>
          <a:prstGeom prst="rect">
            <a:avLst/>
          </a:prstGeom>
        </p:spPr>
      </p:pic>
      <p:sp>
        <p:nvSpPr>
          <p:cNvPr id="31" name="TextBox 30">
            <a:extLst>
              <a:ext uri="{FF2B5EF4-FFF2-40B4-BE49-F238E27FC236}">
                <a16:creationId xmlns:a16="http://schemas.microsoft.com/office/drawing/2014/main" id="{51CEC38F-D6BB-3851-AB7D-713A1CB50966}"/>
              </a:ext>
            </a:extLst>
          </p:cNvPr>
          <p:cNvSpPr txBox="1"/>
          <p:nvPr/>
        </p:nvSpPr>
        <p:spPr>
          <a:xfrm>
            <a:off x="207519" y="1695395"/>
            <a:ext cx="8902684" cy="2907463"/>
          </a:xfrm>
          <a:prstGeom prst="rect">
            <a:avLst/>
          </a:prstGeom>
          <a:noFill/>
        </p:spPr>
        <p:txBody>
          <a:bodyPr wrap="square">
            <a:spAutoFit/>
          </a:bodyPr>
          <a:lstStyle/>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mj-lt"/>
                <a:ea typeface="Times New Roman" panose="02020603050405020304" pitchFamily="18" charset="0"/>
              </a:rPr>
              <a:t>Nếu ô lân cận chưa được xem xét, đẩy nó vào </a:t>
            </a:r>
            <a:r>
              <a:rPr lang="vi-VN" sz="2600" dirty="0" err="1">
                <a:effectLst/>
                <a:latin typeface="+mj-lt"/>
                <a:ea typeface="Times New Roman" panose="02020603050405020304" pitchFamily="18" charset="0"/>
              </a:rPr>
              <a:t>open</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list</a:t>
            </a:r>
            <a:r>
              <a:rPr lang="vi-VN" sz="2600" dirty="0">
                <a:effectLst/>
                <a:latin typeface="+mj-lt"/>
                <a:ea typeface="Times New Roman" panose="02020603050405020304" pitchFamily="18" charset="0"/>
              </a:rPr>
              <a:t> với giá trị dự kiến tổng chi phí.</a:t>
            </a:r>
            <a:endParaRPr lang="en-US" sz="2600" dirty="0">
              <a:effectLst/>
              <a:latin typeface="+mj-lt"/>
              <a:ea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mj-lt"/>
                <a:ea typeface="Times New Roman" panose="02020603050405020304" pitchFamily="18" charset="0"/>
              </a:rPr>
              <a:t>Nếu ô lân cận đã được xem xét và chi phí tạm thời lớn hơn chi phí đã ghi nhớ, bỏ qua.</a:t>
            </a:r>
            <a:endParaRPr lang="en-US" sz="2600" dirty="0">
              <a:effectLst/>
              <a:latin typeface="+mj-lt"/>
              <a:ea typeface="Arial" panose="020B0604020202020204" pitchFamily="34" charset="0"/>
            </a:endParaRPr>
          </a:p>
          <a:p>
            <a:pPr algn="just">
              <a:lnSpc>
                <a:spcPct val="130000"/>
              </a:lnSpc>
              <a:spcBef>
                <a:spcPts val="300"/>
              </a:spcBef>
              <a:spcAft>
                <a:spcPts val="720"/>
              </a:spcAft>
            </a:pPr>
            <a:endParaRPr lang="en-US" sz="2600" dirty="0">
              <a:effectLst/>
              <a:latin typeface="+mj-lt"/>
              <a:ea typeface="Arial" panose="020B0604020202020204" pitchFamily="34" charset="0"/>
            </a:endParaRPr>
          </a:p>
        </p:txBody>
      </p:sp>
      <p:pic>
        <p:nvPicPr>
          <p:cNvPr id="33" name="Picture 32">
            <a:extLst>
              <a:ext uri="{FF2B5EF4-FFF2-40B4-BE49-F238E27FC236}">
                <a16:creationId xmlns:a16="http://schemas.microsoft.com/office/drawing/2014/main" id="{1FE187B2-C508-FF0D-DF33-981C2352D789}"/>
              </a:ext>
            </a:extLst>
          </p:cNvPr>
          <p:cNvPicPr>
            <a:picLocks noChangeAspect="1"/>
          </p:cNvPicPr>
          <p:nvPr/>
        </p:nvPicPr>
        <p:blipFill>
          <a:blip r:embed="rId7"/>
          <a:stretch>
            <a:fillRect/>
          </a:stretch>
        </p:blipFill>
        <p:spPr>
          <a:xfrm>
            <a:off x="9222171" y="7262960"/>
            <a:ext cx="7888567" cy="1525489"/>
          </a:xfrm>
          <a:prstGeom prst="rect">
            <a:avLst/>
          </a:prstGeom>
        </p:spPr>
      </p:pic>
      <p:sp>
        <p:nvSpPr>
          <p:cNvPr id="35" name="TextBox 34">
            <a:extLst>
              <a:ext uri="{FF2B5EF4-FFF2-40B4-BE49-F238E27FC236}">
                <a16:creationId xmlns:a16="http://schemas.microsoft.com/office/drawing/2014/main" id="{2146718D-2DA9-EE67-1B22-0E44C5316E66}"/>
              </a:ext>
            </a:extLst>
          </p:cNvPr>
          <p:cNvSpPr txBox="1"/>
          <p:nvPr/>
        </p:nvSpPr>
        <p:spPr>
          <a:xfrm>
            <a:off x="334241" y="1670120"/>
            <a:ext cx="8939800" cy="2387320"/>
          </a:xfrm>
          <a:prstGeom prst="rect">
            <a:avLst/>
          </a:prstGeom>
          <a:noFill/>
        </p:spPr>
        <p:txBody>
          <a:bodyPr wrap="square">
            <a:spAutoFit/>
          </a:bodyPr>
          <a:lstStyle/>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mj-lt"/>
                <a:ea typeface="Times New Roman" panose="02020603050405020304" pitchFamily="18" charset="0"/>
              </a:rPr>
              <a:t>Ghi nhớ điểm hiện tại là điểm trước của ô lân cận và cập nhật chi phí đã biết tới ô lân cận.</a:t>
            </a:r>
            <a:endParaRPr lang="en-US" sz="2600" dirty="0">
              <a:effectLst/>
              <a:latin typeface="+mj-lt"/>
              <a:ea typeface="Times New Roman" panose="02020603050405020304" pitchFamily="18" charset="0"/>
            </a:endParaRPr>
          </a:p>
          <a:p>
            <a:pPr marL="457200" indent="-457200" algn="just">
              <a:lnSpc>
                <a:spcPct val="130000"/>
              </a:lnSpc>
              <a:spcBef>
                <a:spcPts val="300"/>
              </a:spcBef>
              <a:spcAft>
                <a:spcPts val="720"/>
              </a:spcAft>
              <a:buFont typeface="Arial" panose="020B0604020202020204" pitchFamily="34" charset="0"/>
              <a:buChar char="•"/>
            </a:pPr>
            <a:r>
              <a:rPr lang="vi-VN" sz="2600" dirty="0">
                <a:effectLst/>
                <a:latin typeface="+mj-lt"/>
                <a:ea typeface="Times New Roman" panose="02020603050405020304" pitchFamily="18" charset="0"/>
              </a:rPr>
              <a:t>Nếu sau khi lặp mà không tìm thấy đường đi, trả về </a:t>
            </a:r>
            <a:r>
              <a:rPr lang="vi-VN" sz="2600" dirty="0" err="1">
                <a:effectLst/>
                <a:latin typeface="+mj-lt"/>
                <a:ea typeface="Times New Roman" panose="02020603050405020304" pitchFamily="18" charset="0"/>
              </a:rPr>
              <a:t>None</a:t>
            </a:r>
            <a:r>
              <a:rPr lang="vi-VN" sz="2600" dirty="0">
                <a:effectLst/>
                <a:latin typeface="+mj-lt"/>
                <a:ea typeface="Times New Roman" panose="02020603050405020304" pitchFamily="18" charset="0"/>
              </a:rPr>
              <a:t>.</a:t>
            </a:r>
            <a:endParaRPr lang="en-US" sz="2600" dirty="0">
              <a:effectLst/>
              <a:latin typeface="+mj-lt"/>
              <a:ea typeface="Arial" panose="020B0604020202020204" pitchFamily="34" charset="0"/>
            </a:endParaRPr>
          </a:p>
          <a:p>
            <a:pPr algn="just">
              <a:lnSpc>
                <a:spcPct val="130000"/>
              </a:lnSpc>
              <a:spcBef>
                <a:spcPts val="300"/>
              </a:spcBef>
              <a:spcAft>
                <a:spcPts val="720"/>
              </a:spcAft>
            </a:pPr>
            <a:endParaRPr lang="en-US" sz="2600" dirty="0">
              <a:effectLst/>
              <a:latin typeface="+mj-lt"/>
              <a:ea typeface="Arial" panose="020B0604020202020204" pitchFamily="34" charset="0"/>
            </a:endParaRPr>
          </a:p>
        </p:txBody>
      </p:sp>
      <p:pic>
        <p:nvPicPr>
          <p:cNvPr id="1037" name="Picture 13" descr="Inverted Colour Overlay Effect for Gif? - Animations &amp; Interactions - Forum  | Webflow"/>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2551" y="7262586"/>
            <a:ext cx="5486400" cy="2637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anim calcmode="lin" valueType="num">
                                      <p:cBhvr>
                                        <p:cTn id="8" dur="750" fill="hold"/>
                                        <p:tgtEl>
                                          <p:spTgt spid="17"/>
                                        </p:tgtEl>
                                        <p:attrNameLst>
                                          <p:attrName>ppt_x</p:attrName>
                                        </p:attrNameLst>
                                      </p:cBhvr>
                                      <p:tavLst>
                                        <p:tav tm="0">
                                          <p:val>
                                            <p:strVal val="#ppt_x"/>
                                          </p:val>
                                        </p:tav>
                                        <p:tav tm="100000">
                                          <p:val>
                                            <p:strVal val="#ppt_x"/>
                                          </p:val>
                                        </p:tav>
                                      </p:tavLst>
                                    </p:anim>
                                    <p:anim calcmode="lin" valueType="num">
                                      <p:cBhvr>
                                        <p:cTn id="9" dur="75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1" nodeType="clickEffect">
                                  <p:stCondLst>
                                    <p:cond delay="0"/>
                                  </p:stCondLst>
                                  <p:childTnLst>
                                    <p:animEffect transition="out" filter="blinds(horizontal)">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anim calcmode="lin" valueType="num">
                                      <p:cBhvr>
                                        <p:cTn id="25" dur="500" fill="hold"/>
                                        <p:tgtEl>
                                          <p:spTgt spid="19"/>
                                        </p:tgtEl>
                                        <p:attrNameLst>
                                          <p:attrName>ppt_x</p:attrName>
                                        </p:attrNameLst>
                                      </p:cBhvr>
                                      <p:tavLst>
                                        <p:tav tm="0">
                                          <p:val>
                                            <p:strVal val="#ppt_x"/>
                                          </p:val>
                                        </p:tav>
                                        <p:tav tm="100000">
                                          <p:val>
                                            <p:strVal val="#ppt_x"/>
                                          </p:val>
                                        </p:tav>
                                      </p:tavLst>
                                    </p:anim>
                                    <p:anim calcmode="lin" valueType="num">
                                      <p:cBhvr>
                                        <p:cTn id="26" dur="5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750"/>
                                        <p:tgtEl>
                                          <p:spTgt spid="25"/>
                                        </p:tgtEl>
                                      </p:cBhvr>
                                    </p:animEffect>
                                    <p:anim calcmode="lin" valueType="num">
                                      <p:cBhvr>
                                        <p:cTn id="30" dur="750" fill="hold"/>
                                        <p:tgtEl>
                                          <p:spTgt spid="25"/>
                                        </p:tgtEl>
                                        <p:attrNameLst>
                                          <p:attrName>ppt_x</p:attrName>
                                        </p:attrNameLst>
                                      </p:cBhvr>
                                      <p:tavLst>
                                        <p:tav tm="0">
                                          <p:val>
                                            <p:strVal val="#ppt_x"/>
                                          </p:val>
                                        </p:tav>
                                        <p:tav tm="100000">
                                          <p:val>
                                            <p:strVal val="#ppt_x"/>
                                          </p:val>
                                        </p:tav>
                                      </p:tavLst>
                                    </p:anim>
                                    <p:anim calcmode="lin" valueType="num">
                                      <p:cBhvr>
                                        <p:cTn id="31" dur="7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1" nodeType="clickEffect">
                                  <p:stCondLst>
                                    <p:cond delay="0"/>
                                  </p:stCondLst>
                                  <p:childTnLst>
                                    <p:animEffect transition="out" filter="blinds(horizontal)">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anim calcmode="lin" valueType="num">
                                      <p:cBhvr>
                                        <p:cTn id="42" dur="500" fill="hold"/>
                                        <p:tgtEl>
                                          <p:spTgt spid="29"/>
                                        </p:tgtEl>
                                        <p:attrNameLst>
                                          <p:attrName>ppt_x</p:attrName>
                                        </p:attrNameLst>
                                      </p:cBhvr>
                                      <p:tavLst>
                                        <p:tav tm="0">
                                          <p:val>
                                            <p:strVal val="#ppt_x"/>
                                          </p:val>
                                        </p:tav>
                                        <p:tav tm="100000">
                                          <p:val>
                                            <p:strVal val="#ppt_x"/>
                                          </p:val>
                                        </p:tav>
                                      </p:tavLst>
                                    </p:anim>
                                    <p:anim calcmode="lin" valueType="num">
                                      <p:cBhvr>
                                        <p:cTn id="43" dur="500" fill="hold"/>
                                        <p:tgtEl>
                                          <p:spTgt spid="2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1">
                                            <p:txEl>
                                              <p:pRg st="0" end="0"/>
                                            </p:txEl>
                                          </p:spTgt>
                                        </p:tgtEl>
                                        <p:attrNameLst>
                                          <p:attrName>style.visibility</p:attrName>
                                        </p:attrNameLst>
                                      </p:cBhvr>
                                      <p:to>
                                        <p:strVal val="visible"/>
                                      </p:to>
                                    </p:set>
                                    <p:animEffect transition="in" filter="fade">
                                      <p:cBhvr>
                                        <p:cTn id="46" dur="500"/>
                                        <p:tgtEl>
                                          <p:spTgt spid="31">
                                            <p:txEl>
                                              <p:pRg st="0" end="0"/>
                                            </p:txEl>
                                          </p:spTgt>
                                        </p:tgtEl>
                                      </p:cBhvr>
                                    </p:animEffect>
                                    <p:anim calcmode="lin" valueType="num">
                                      <p:cBhvr>
                                        <p:cTn id="4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1">
                                            <p:txEl>
                                              <p:pRg st="1" end="1"/>
                                            </p:txEl>
                                          </p:spTgt>
                                        </p:tgtEl>
                                        <p:attrNameLst>
                                          <p:attrName>style.visibility</p:attrName>
                                        </p:attrNameLst>
                                      </p:cBhvr>
                                      <p:to>
                                        <p:strVal val="visible"/>
                                      </p:to>
                                    </p:set>
                                    <p:animEffect transition="in" filter="fade">
                                      <p:cBhvr>
                                        <p:cTn id="51" dur="500"/>
                                        <p:tgtEl>
                                          <p:spTgt spid="31">
                                            <p:txEl>
                                              <p:pRg st="1" end="1"/>
                                            </p:txEl>
                                          </p:spTgt>
                                        </p:tgtEl>
                                      </p:cBhvr>
                                    </p:animEffect>
                                    <p:anim calcmode="lin" valueType="num">
                                      <p:cBhvr>
                                        <p:cTn id="52"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53" dur="500" fill="hold"/>
                                        <p:tgtEl>
                                          <p:spTgt spid="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grpId="0" nodeType="clickEffect">
                                  <p:stCondLst>
                                    <p:cond delay="0"/>
                                  </p:stCondLst>
                                  <p:childTnLst>
                                    <p:animEffect transition="out" filter="blinds(horizontal)">
                                      <p:cBhvr>
                                        <p:cTn id="57" dur="500"/>
                                        <p:tgtEl>
                                          <p:spTgt spid="31">
                                            <p:txEl>
                                              <p:pRg st="0" end="0"/>
                                            </p:txEl>
                                          </p:spTgt>
                                        </p:tgtEl>
                                      </p:cBhvr>
                                    </p:animEffect>
                                    <p:set>
                                      <p:cBhvr>
                                        <p:cTn id="58" dur="1" fill="hold">
                                          <p:stCondLst>
                                            <p:cond delay="499"/>
                                          </p:stCondLst>
                                        </p:cTn>
                                        <p:tgtEl>
                                          <p:spTgt spid="31">
                                            <p:txEl>
                                              <p:pRg st="0" end="0"/>
                                            </p:txEl>
                                          </p:spTgt>
                                        </p:tgtEl>
                                        <p:attrNameLst>
                                          <p:attrName>style.visibility</p:attrName>
                                        </p:attrNameLst>
                                      </p:cBhvr>
                                      <p:to>
                                        <p:strVal val="hidden"/>
                                      </p:to>
                                    </p:set>
                                  </p:childTnLst>
                                </p:cTn>
                              </p:par>
                              <p:par>
                                <p:cTn id="59" presetID="3" presetClass="exit" presetSubtype="10" fill="hold" grpId="0" nodeType="withEffect">
                                  <p:stCondLst>
                                    <p:cond delay="0"/>
                                  </p:stCondLst>
                                  <p:childTnLst>
                                    <p:animEffect transition="out" filter="blinds(horizontal)">
                                      <p:cBhvr>
                                        <p:cTn id="60" dur="500"/>
                                        <p:tgtEl>
                                          <p:spTgt spid="31">
                                            <p:txEl>
                                              <p:pRg st="1" end="1"/>
                                            </p:txEl>
                                          </p:spTgt>
                                        </p:tgtEl>
                                      </p:cBhvr>
                                    </p:animEffect>
                                    <p:set>
                                      <p:cBhvr>
                                        <p:cTn id="61" dur="1" fill="hold">
                                          <p:stCondLst>
                                            <p:cond delay="499"/>
                                          </p:stCondLst>
                                        </p:cTn>
                                        <p:tgtEl>
                                          <p:spTgt spid="31">
                                            <p:txEl>
                                              <p:pRg st="1" end="1"/>
                                            </p:txEl>
                                          </p:spTgt>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anim calcmode="lin" valueType="num">
                                      <p:cBhvr>
                                        <p:cTn id="67" dur="500" fill="hold"/>
                                        <p:tgtEl>
                                          <p:spTgt spid="33"/>
                                        </p:tgtEl>
                                        <p:attrNameLst>
                                          <p:attrName>ppt_x</p:attrName>
                                        </p:attrNameLst>
                                      </p:cBhvr>
                                      <p:tavLst>
                                        <p:tav tm="0">
                                          <p:val>
                                            <p:strVal val="#ppt_x"/>
                                          </p:val>
                                        </p:tav>
                                        <p:tav tm="100000">
                                          <p:val>
                                            <p:strVal val="#ppt_x"/>
                                          </p:val>
                                        </p:tav>
                                      </p:tavLst>
                                    </p:anim>
                                    <p:anim calcmode="lin" valueType="num">
                                      <p:cBhvr>
                                        <p:cTn id="68" dur="500" fill="hold"/>
                                        <p:tgtEl>
                                          <p:spTgt spid="3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anim calcmode="lin" valueType="num">
                                      <p:cBhvr>
                                        <p:cTn id="72" dur="500" fill="hold"/>
                                        <p:tgtEl>
                                          <p:spTgt spid="35"/>
                                        </p:tgtEl>
                                        <p:attrNameLst>
                                          <p:attrName>ppt_x</p:attrName>
                                        </p:attrNameLst>
                                      </p:cBhvr>
                                      <p:tavLst>
                                        <p:tav tm="0">
                                          <p:val>
                                            <p:strVal val="#ppt_x"/>
                                          </p:val>
                                        </p:tav>
                                        <p:tav tm="100000">
                                          <p:val>
                                            <p:strVal val="#ppt_x"/>
                                          </p:val>
                                        </p:tav>
                                      </p:tavLst>
                                    </p:anim>
                                    <p:anim calcmode="lin" valueType="num">
                                      <p:cBhvr>
                                        <p:cTn id="73"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5" grpId="1"/>
      <p:bldP spid="31" grpId="0" uiExpand="1" build="allAtOnce"/>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587543" y="200881"/>
            <a:ext cx="6785620" cy="5143500"/>
            <a:chOff x="0" y="0"/>
            <a:chExt cx="6350000" cy="4813300"/>
          </a:xfrm>
        </p:grpSpPr>
        <p:sp>
          <p:nvSpPr>
            <p:cNvPr id="3" name="Freeform 3"/>
            <p:cNvSpPr/>
            <p:nvPr/>
          </p:nvSpPr>
          <p:spPr>
            <a:xfrm>
              <a:off x="76200" y="651510"/>
              <a:ext cx="6197600" cy="4085590"/>
            </a:xfrm>
            <a:custGeom>
              <a:avLst/>
              <a:gdLst/>
              <a:ahLst/>
              <a:cxnLst/>
              <a:rect l="l" t="t" r="r" b="b"/>
              <a:pathLst>
                <a:path w="6197600" h="4085590">
                  <a:moveTo>
                    <a:pt x="6197600" y="4085590"/>
                  </a:moveTo>
                  <a:lnTo>
                    <a:pt x="0" y="4085590"/>
                  </a:lnTo>
                  <a:lnTo>
                    <a:pt x="0" y="0"/>
                  </a:lnTo>
                  <a:lnTo>
                    <a:pt x="6197600" y="0"/>
                  </a:lnTo>
                  <a:lnTo>
                    <a:pt x="6197600" y="4085590"/>
                  </a:lnTo>
                  <a:close/>
                </a:path>
              </a:pathLst>
            </a:custGeom>
            <a:solidFill>
              <a:srgbClr val="000000">
                <a:alpha val="0"/>
              </a:srgbClr>
            </a:solidFill>
            <a:ln w="12700">
              <a:solidFill>
                <a:srgbClr val="000000"/>
              </a:solidFill>
            </a:ln>
          </p:spPr>
          <p:txBody>
            <a:bodyPr/>
            <a:lstStyle/>
            <a:p>
              <a:endParaRPr lang="en-US">
                <a:latin typeface="Times New Roman" panose="02020603050405020304" pitchFamily="18" charset="0"/>
                <a:cs typeface="Times New Roman" panose="02020603050405020304" pitchFamily="18" charset="0"/>
              </a:endParaRPr>
            </a:p>
          </p:txBody>
        </p:sp>
        <p:sp>
          <p:nvSpPr>
            <p:cNvPr id="4" name="Freeform 4"/>
            <p:cNvSpPr/>
            <p:nvPr/>
          </p:nvSpPr>
          <p:spPr>
            <a:xfrm>
              <a:off x="76200" y="76200"/>
              <a:ext cx="6197600" cy="500380"/>
            </a:xfrm>
            <a:custGeom>
              <a:avLst/>
              <a:gdLst/>
              <a:ahLst/>
              <a:cxnLst/>
              <a:rect l="l" t="t" r="r" b="b"/>
              <a:pathLst>
                <a:path w="6197600" h="500380">
                  <a:moveTo>
                    <a:pt x="0" y="0"/>
                  </a:moveTo>
                  <a:lnTo>
                    <a:pt x="6197600" y="0"/>
                  </a:lnTo>
                  <a:lnTo>
                    <a:pt x="6197600" y="500380"/>
                  </a:lnTo>
                  <a:lnTo>
                    <a:pt x="0" y="500380"/>
                  </a:lnTo>
                  <a:close/>
                </a:path>
              </a:pathLst>
            </a:custGeom>
            <a:solidFill>
              <a:srgbClr val="F1A5D6"/>
            </a:solidFill>
          </p:spPr>
          <p:txBody>
            <a:bodyPr/>
            <a:lstStyle/>
            <a:p>
              <a:endParaRPr lang="en-US">
                <a:latin typeface="Times New Roman" panose="02020603050405020304" pitchFamily="18" charset="0"/>
                <a:cs typeface="Times New Roman" panose="02020603050405020304" pitchFamily="18" charset="0"/>
              </a:endParaRPr>
            </a:p>
          </p:txBody>
        </p:sp>
        <p:sp>
          <p:nvSpPr>
            <p:cNvPr id="5" name="Freeform 5"/>
            <p:cNvSpPr/>
            <p:nvPr/>
          </p:nvSpPr>
          <p:spPr>
            <a:xfrm>
              <a:off x="0" y="0"/>
              <a:ext cx="6350000" cy="4813300"/>
            </a:xfrm>
            <a:custGeom>
              <a:avLst/>
              <a:gdLst/>
              <a:ahLst/>
              <a:cxnLst/>
              <a:rect l="l" t="t" r="r" b="b"/>
              <a:pathLst>
                <a:path w="6350000" h="48133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2857500" y="4090013"/>
            <a:ext cx="6785620" cy="5168287"/>
            <a:chOff x="0" y="0"/>
            <a:chExt cx="13289248" cy="10121794"/>
          </a:xfrm>
        </p:grpSpPr>
        <p:sp>
          <p:nvSpPr>
            <p:cNvPr id="7" name="Freeform 7"/>
            <p:cNvSpPr/>
            <p:nvPr/>
          </p:nvSpPr>
          <p:spPr>
            <a:xfrm>
              <a:off x="72390" y="72390"/>
              <a:ext cx="13144468" cy="9977014"/>
            </a:xfrm>
            <a:custGeom>
              <a:avLst/>
              <a:gdLst/>
              <a:ahLst/>
              <a:cxnLst/>
              <a:rect l="l" t="t" r="r" b="b"/>
              <a:pathLst>
                <a:path w="13144468" h="9977014">
                  <a:moveTo>
                    <a:pt x="0" y="0"/>
                  </a:moveTo>
                  <a:lnTo>
                    <a:pt x="13144468" y="0"/>
                  </a:lnTo>
                  <a:lnTo>
                    <a:pt x="13144468" y="9977014"/>
                  </a:lnTo>
                  <a:lnTo>
                    <a:pt x="0" y="9977014"/>
                  </a:lnTo>
                  <a:lnTo>
                    <a:pt x="0" y="0"/>
                  </a:ln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8" name="Freeform 8"/>
            <p:cNvSpPr/>
            <p:nvPr/>
          </p:nvSpPr>
          <p:spPr>
            <a:xfrm>
              <a:off x="0" y="0"/>
              <a:ext cx="13289248" cy="10121795"/>
            </a:xfrm>
            <a:custGeom>
              <a:avLst/>
              <a:gdLst/>
              <a:ahLst/>
              <a:cxnLst/>
              <a:rect l="l" t="t" r="r" b="b"/>
              <a:pathLst>
                <a:path w="13289248" h="10121795">
                  <a:moveTo>
                    <a:pt x="13144469" y="9977014"/>
                  </a:moveTo>
                  <a:lnTo>
                    <a:pt x="13289248" y="9977014"/>
                  </a:lnTo>
                  <a:lnTo>
                    <a:pt x="13289248" y="10121795"/>
                  </a:lnTo>
                  <a:lnTo>
                    <a:pt x="13144469" y="10121795"/>
                  </a:lnTo>
                  <a:lnTo>
                    <a:pt x="13144469" y="9977014"/>
                  </a:lnTo>
                  <a:close/>
                  <a:moveTo>
                    <a:pt x="0" y="144780"/>
                  </a:moveTo>
                  <a:lnTo>
                    <a:pt x="144780" y="144780"/>
                  </a:lnTo>
                  <a:lnTo>
                    <a:pt x="144780" y="9977014"/>
                  </a:lnTo>
                  <a:lnTo>
                    <a:pt x="0" y="9977014"/>
                  </a:lnTo>
                  <a:lnTo>
                    <a:pt x="0" y="144780"/>
                  </a:lnTo>
                  <a:close/>
                  <a:moveTo>
                    <a:pt x="0" y="9977014"/>
                  </a:moveTo>
                  <a:lnTo>
                    <a:pt x="144780" y="9977014"/>
                  </a:lnTo>
                  <a:lnTo>
                    <a:pt x="144780" y="10121795"/>
                  </a:lnTo>
                  <a:lnTo>
                    <a:pt x="0" y="10121795"/>
                  </a:lnTo>
                  <a:lnTo>
                    <a:pt x="0" y="9977014"/>
                  </a:lnTo>
                  <a:close/>
                  <a:moveTo>
                    <a:pt x="13144469" y="144780"/>
                  </a:moveTo>
                  <a:lnTo>
                    <a:pt x="13289248" y="144780"/>
                  </a:lnTo>
                  <a:lnTo>
                    <a:pt x="13289248" y="9977014"/>
                  </a:lnTo>
                  <a:lnTo>
                    <a:pt x="13144469" y="9977014"/>
                  </a:lnTo>
                  <a:lnTo>
                    <a:pt x="13144469" y="144780"/>
                  </a:lnTo>
                  <a:close/>
                  <a:moveTo>
                    <a:pt x="144780" y="9977014"/>
                  </a:moveTo>
                  <a:lnTo>
                    <a:pt x="13144469" y="9977014"/>
                  </a:lnTo>
                  <a:lnTo>
                    <a:pt x="13144469" y="10121795"/>
                  </a:lnTo>
                  <a:lnTo>
                    <a:pt x="144780" y="10121795"/>
                  </a:lnTo>
                  <a:lnTo>
                    <a:pt x="144780" y="9977014"/>
                  </a:lnTo>
                  <a:close/>
                  <a:moveTo>
                    <a:pt x="13144469" y="0"/>
                  </a:moveTo>
                  <a:lnTo>
                    <a:pt x="13289248" y="0"/>
                  </a:lnTo>
                  <a:lnTo>
                    <a:pt x="13289248" y="144780"/>
                  </a:lnTo>
                  <a:lnTo>
                    <a:pt x="13144469" y="144780"/>
                  </a:lnTo>
                  <a:lnTo>
                    <a:pt x="13144469" y="0"/>
                  </a:lnTo>
                  <a:close/>
                  <a:moveTo>
                    <a:pt x="0" y="0"/>
                  </a:moveTo>
                  <a:lnTo>
                    <a:pt x="144780" y="0"/>
                  </a:lnTo>
                  <a:lnTo>
                    <a:pt x="144780" y="144780"/>
                  </a:lnTo>
                  <a:lnTo>
                    <a:pt x="0" y="144780"/>
                  </a:lnTo>
                  <a:lnTo>
                    <a:pt x="0" y="0"/>
                  </a:lnTo>
                  <a:close/>
                  <a:moveTo>
                    <a:pt x="144780" y="0"/>
                  </a:moveTo>
                  <a:lnTo>
                    <a:pt x="13144469" y="0"/>
                  </a:lnTo>
                  <a:lnTo>
                    <a:pt x="13144469" y="144780"/>
                  </a:lnTo>
                  <a:lnTo>
                    <a:pt x="144780" y="144780"/>
                  </a:lnTo>
                  <a:lnTo>
                    <a:pt x="144780" y="0"/>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9" name="AutoShape 9"/>
          <p:cNvSpPr/>
          <p:nvPr/>
        </p:nvSpPr>
        <p:spPr>
          <a:xfrm>
            <a:off x="2923578" y="4155448"/>
            <a:ext cx="1684617" cy="412723"/>
          </a:xfrm>
          <a:prstGeom prst="rect">
            <a:avLst/>
          </a:prstGeom>
          <a:solidFill>
            <a:srgbClr val="F1A5D6"/>
          </a:solidFill>
        </p:spPr>
        <p:txBody>
          <a:bodyPr/>
          <a:lstStyle/>
          <a:p>
            <a:endParaRPr lang="en-US">
              <a:latin typeface="Times New Roman" panose="02020603050405020304" pitchFamily="18" charset="0"/>
              <a:cs typeface="Times New Roman" panose="02020603050405020304" pitchFamily="18" charset="0"/>
            </a:endParaRPr>
          </a:p>
        </p:txBody>
      </p:sp>
      <p:sp>
        <p:nvSpPr>
          <p:cNvPr id="10" name="Freeform 10"/>
          <p:cNvSpPr/>
          <p:nvPr/>
        </p:nvSpPr>
        <p:spPr>
          <a:xfrm>
            <a:off x="3173368" y="3769291"/>
            <a:ext cx="1185037" cy="1185037"/>
          </a:xfrm>
          <a:custGeom>
            <a:avLst/>
            <a:gdLst/>
            <a:ahLst/>
            <a:cxnLst/>
            <a:rect l="l" t="t" r="r" b="b"/>
            <a:pathLst>
              <a:path w="1185037" h="1185037">
                <a:moveTo>
                  <a:pt x="0" y="0"/>
                </a:moveTo>
                <a:lnTo>
                  <a:pt x="1185038" y="0"/>
                </a:lnTo>
                <a:lnTo>
                  <a:pt x="1185038"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2358380" y="5143500"/>
            <a:ext cx="6785620" cy="4755565"/>
            <a:chOff x="0" y="0"/>
            <a:chExt cx="13289248" cy="9313501"/>
          </a:xfrm>
        </p:grpSpPr>
        <p:sp>
          <p:nvSpPr>
            <p:cNvPr id="12" name="Freeform 12"/>
            <p:cNvSpPr/>
            <p:nvPr/>
          </p:nvSpPr>
          <p:spPr>
            <a:xfrm>
              <a:off x="72390" y="72390"/>
              <a:ext cx="13144468" cy="9168721"/>
            </a:xfrm>
            <a:custGeom>
              <a:avLst/>
              <a:gdLst/>
              <a:ahLst/>
              <a:cxnLst/>
              <a:rect l="l" t="t" r="r" b="b"/>
              <a:pathLst>
                <a:path w="13144468" h="9168721">
                  <a:moveTo>
                    <a:pt x="0" y="0"/>
                  </a:moveTo>
                  <a:lnTo>
                    <a:pt x="13144468" y="0"/>
                  </a:lnTo>
                  <a:lnTo>
                    <a:pt x="13144468" y="9168721"/>
                  </a:lnTo>
                  <a:lnTo>
                    <a:pt x="0" y="9168721"/>
                  </a:lnTo>
                  <a:lnTo>
                    <a:pt x="0" y="0"/>
                  </a:lnTo>
                  <a:close/>
                </a:path>
              </a:pathLst>
            </a:custGeom>
            <a:solidFill>
              <a:srgbClr val="F8EAF3"/>
            </a:solidFill>
          </p:spPr>
          <p:txBody>
            <a:bodyPr/>
            <a:lstStyle/>
            <a:p>
              <a:endParaRPr lang="en-US">
                <a:latin typeface="Times New Roman" panose="02020603050405020304" pitchFamily="18" charset="0"/>
                <a:cs typeface="Times New Roman" panose="02020603050405020304" pitchFamily="18" charset="0"/>
              </a:endParaRPr>
            </a:p>
          </p:txBody>
        </p:sp>
        <p:sp>
          <p:nvSpPr>
            <p:cNvPr id="13" name="Freeform 13"/>
            <p:cNvSpPr/>
            <p:nvPr/>
          </p:nvSpPr>
          <p:spPr>
            <a:xfrm>
              <a:off x="0" y="0"/>
              <a:ext cx="13289248" cy="9313501"/>
            </a:xfrm>
            <a:custGeom>
              <a:avLst/>
              <a:gdLst/>
              <a:ahLst/>
              <a:cxnLst/>
              <a:rect l="l" t="t" r="r" b="b"/>
              <a:pathLst>
                <a:path w="13289248" h="9313501">
                  <a:moveTo>
                    <a:pt x="13144469" y="9168721"/>
                  </a:moveTo>
                  <a:lnTo>
                    <a:pt x="13289248" y="9168721"/>
                  </a:lnTo>
                  <a:lnTo>
                    <a:pt x="13289248" y="9313501"/>
                  </a:lnTo>
                  <a:lnTo>
                    <a:pt x="13144469" y="9313501"/>
                  </a:lnTo>
                  <a:lnTo>
                    <a:pt x="13144469" y="9168721"/>
                  </a:lnTo>
                  <a:close/>
                  <a:moveTo>
                    <a:pt x="0" y="144780"/>
                  </a:moveTo>
                  <a:lnTo>
                    <a:pt x="144780" y="144780"/>
                  </a:lnTo>
                  <a:lnTo>
                    <a:pt x="144780" y="9168721"/>
                  </a:lnTo>
                  <a:lnTo>
                    <a:pt x="0" y="9168721"/>
                  </a:lnTo>
                  <a:lnTo>
                    <a:pt x="0" y="144780"/>
                  </a:lnTo>
                  <a:close/>
                  <a:moveTo>
                    <a:pt x="0" y="9168721"/>
                  </a:moveTo>
                  <a:lnTo>
                    <a:pt x="144780" y="9168721"/>
                  </a:lnTo>
                  <a:lnTo>
                    <a:pt x="144780" y="9313501"/>
                  </a:lnTo>
                  <a:lnTo>
                    <a:pt x="0" y="9313501"/>
                  </a:lnTo>
                  <a:lnTo>
                    <a:pt x="0" y="9168721"/>
                  </a:lnTo>
                  <a:close/>
                  <a:moveTo>
                    <a:pt x="13144469" y="144780"/>
                  </a:moveTo>
                  <a:lnTo>
                    <a:pt x="13289248" y="144780"/>
                  </a:lnTo>
                  <a:lnTo>
                    <a:pt x="13289248" y="9168721"/>
                  </a:lnTo>
                  <a:lnTo>
                    <a:pt x="13144469" y="9168721"/>
                  </a:lnTo>
                  <a:lnTo>
                    <a:pt x="13144469" y="144780"/>
                  </a:lnTo>
                  <a:close/>
                  <a:moveTo>
                    <a:pt x="144780" y="9168721"/>
                  </a:moveTo>
                  <a:lnTo>
                    <a:pt x="13144469" y="9168721"/>
                  </a:lnTo>
                  <a:lnTo>
                    <a:pt x="13144469" y="9313501"/>
                  </a:lnTo>
                  <a:lnTo>
                    <a:pt x="144780" y="9313501"/>
                  </a:lnTo>
                  <a:lnTo>
                    <a:pt x="144780" y="9168721"/>
                  </a:lnTo>
                  <a:close/>
                  <a:moveTo>
                    <a:pt x="13144469" y="0"/>
                  </a:moveTo>
                  <a:lnTo>
                    <a:pt x="13289248" y="0"/>
                  </a:lnTo>
                  <a:lnTo>
                    <a:pt x="13289248" y="144780"/>
                  </a:lnTo>
                  <a:lnTo>
                    <a:pt x="13144469" y="144780"/>
                  </a:lnTo>
                  <a:lnTo>
                    <a:pt x="13144469" y="0"/>
                  </a:lnTo>
                  <a:close/>
                  <a:moveTo>
                    <a:pt x="0" y="0"/>
                  </a:moveTo>
                  <a:lnTo>
                    <a:pt x="144780" y="0"/>
                  </a:lnTo>
                  <a:lnTo>
                    <a:pt x="144780" y="144780"/>
                  </a:lnTo>
                  <a:lnTo>
                    <a:pt x="0" y="144780"/>
                  </a:lnTo>
                  <a:lnTo>
                    <a:pt x="0" y="0"/>
                  </a:lnTo>
                  <a:close/>
                  <a:moveTo>
                    <a:pt x="144780" y="0"/>
                  </a:moveTo>
                  <a:lnTo>
                    <a:pt x="13144469" y="0"/>
                  </a:lnTo>
                  <a:lnTo>
                    <a:pt x="13144469" y="144780"/>
                  </a:lnTo>
                  <a:lnTo>
                    <a:pt x="144780" y="144780"/>
                  </a:lnTo>
                  <a:lnTo>
                    <a:pt x="144780" y="0"/>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14" name="Group 14"/>
          <p:cNvGrpSpPr/>
          <p:nvPr/>
        </p:nvGrpSpPr>
        <p:grpSpPr>
          <a:xfrm>
            <a:off x="10702280" y="4090013"/>
            <a:ext cx="6785620" cy="5168287"/>
            <a:chOff x="0" y="0"/>
            <a:chExt cx="13289248" cy="10121794"/>
          </a:xfrm>
        </p:grpSpPr>
        <p:sp>
          <p:nvSpPr>
            <p:cNvPr id="15" name="Freeform 15"/>
            <p:cNvSpPr/>
            <p:nvPr/>
          </p:nvSpPr>
          <p:spPr>
            <a:xfrm>
              <a:off x="72390" y="72390"/>
              <a:ext cx="13144468" cy="9977014"/>
            </a:xfrm>
            <a:custGeom>
              <a:avLst/>
              <a:gdLst/>
              <a:ahLst/>
              <a:cxnLst/>
              <a:rect l="l" t="t" r="r" b="b"/>
              <a:pathLst>
                <a:path w="13144468" h="9977014">
                  <a:moveTo>
                    <a:pt x="0" y="0"/>
                  </a:moveTo>
                  <a:lnTo>
                    <a:pt x="13144468" y="0"/>
                  </a:lnTo>
                  <a:lnTo>
                    <a:pt x="13144468" y="9977014"/>
                  </a:lnTo>
                  <a:lnTo>
                    <a:pt x="0" y="9977014"/>
                  </a:lnTo>
                  <a:lnTo>
                    <a:pt x="0" y="0"/>
                  </a:lnTo>
                  <a:close/>
                </a:path>
              </a:pathLst>
            </a:custGeom>
            <a:solidFill>
              <a:srgbClr val="FFFFFF"/>
            </a:solidFill>
          </p:spPr>
          <p:txBody>
            <a:bodyPr/>
            <a:lstStyle/>
            <a:p>
              <a:endParaRPr lang="en-US">
                <a:latin typeface="Times New Roman" panose="02020603050405020304" pitchFamily="18" charset="0"/>
                <a:cs typeface="Times New Roman" panose="02020603050405020304" pitchFamily="18" charset="0"/>
              </a:endParaRPr>
            </a:p>
          </p:txBody>
        </p:sp>
        <p:sp>
          <p:nvSpPr>
            <p:cNvPr id="16" name="Freeform 16"/>
            <p:cNvSpPr/>
            <p:nvPr/>
          </p:nvSpPr>
          <p:spPr>
            <a:xfrm>
              <a:off x="0" y="0"/>
              <a:ext cx="13289248" cy="10121795"/>
            </a:xfrm>
            <a:custGeom>
              <a:avLst/>
              <a:gdLst/>
              <a:ahLst/>
              <a:cxnLst/>
              <a:rect l="l" t="t" r="r" b="b"/>
              <a:pathLst>
                <a:path w="13289248" h="10121795">
                  <a:moveTo>
                    <a:pt x="13144469" y="9977014"/>
                  </a:moveTo>
                  <a:lnTo>
                    <a:pt x="13289248" y="9977014"/>
                  </a:lnTo>
                  <a:lnTo>
                    <a:pt x="13289248" y="10121795"/>
                  </a:lnTo>
                  <a:lnTo>
                    <a:pt x="13144469" y="10121795"/>
                  </a:lnTo>
                  <a:lnTo>
                    <a:pt x="13144469" y="9977014"/>
                  </a:lnTo>
                  <a:close/>
                  <a:moveTo>
                    <a:pt x="0" y="144780"/>
                  </a:moveTo>
                  <a:lnTo>
                    <a:pt x="144780" y="144780"/>
                  </a:lnTo>
                  <a:lnTo>
                    <a:pt x="144780" y="9977014"/>
                  </a:lnTo>
                  <a:lnTo>
                    <a:pt x="0" y="9977014"/>
                  </a:lnTo>
                  <a:lnTo>
                    <a:pt x="0" y="144780"/>
                  </a:lnTo>
                  <a:close/>
                  <a:moveTo>
                    <a:pt x="0" y="9977014"/>
                  </a:moveTo>
                  <a:lnTo>
                    <a:pt x="144780" y="9977014"/>
                  </a:lnTo>
                  <a:lnTo>
                    <a:pt x="144780" y="10121795"/>
                  </a:lnTo>
                  <a:lnTo>
                    <a:pt x="0" y="10121795"/>
                  </a:lnTo>
                  <a:lnTo>
                    <a:pt x="0" y="9977014"/>
                  </a:lnTo>
                  <a:close/>
                  <a:moveTo>
                    <a:pt x="13144469" y="144780"/>
                  </a:moveTo>
                  <a:lnTo>
                    <a:pt x="13289248" y="144780"/>
                  </a:lnTo>
                  <a:lnTo>
                    <a:pt x="13289248" y="9977014"/>
                  </a:lnTo>
                  <a:lnTo>
                    <a:pt x="13144469" y="9977014"/>
                  </a:lnTo>
                  <a:lnTo>
                    <a:pt x="13144469" y="144780"/>
                  </a:lnTo>
                  <a:close/>
                  <a:moveTo>
                    <a:pt x="144780" y="9977014"/>
                  </a:moveTo>
                  <a:lnTo>
                    <a:pt x="13144469" y="9977014"/>
                  </a:lnTo>
                  <a:lnTo>
                    <a:pt x="13144469" y="10121795"/>
                  </a:lnTo>
                  <a:lnTo>
                    <a:pt x="144780" y="10121795"/>
                  </a:lnTo>
                  <a:lnTo>
                    <a:pt x="144780" y="9977014"/>
                  </a:lnTo>
                  <a:close/>
                  <a:moveTo>
                    <a:pt x="13144469" y="0"/>
                  </a:moveTo>
                  <a:lnTo>
                    <a:pt x="13289248" y="0"/>
                  </a:lnTo>
                  <a:lnTo>
                    <a:pt x="13289248" y="144780"/>
                  </a:lnTo>
                  <a:lnTo>
                    <a:pt x="13144469" y="144780"/>
                  </a:lnTo>
                  <a:lnTo>
                    <a:pt x="13144469" y="0"/>
                  </a:lnTo>
                  <a:close/>
                  <a:moveTo>
                    <a:pt x="0" y="0"/>
                  </a:moveTo>
                  <a:lnTo>
                    <a:pt x="144780" y="0"/>
                  </a:lnTo>
                  <a:lnTo>
                    <a:pt x="144780" y="144780"/>
                  </a:lnTo>
                  <a:lnTo>
                    <a:pt x="0" y="144780"/>
                  </a:lnTo>
                  <a:lnTo>
                    <a:pt x="0" y="0"/>
                  </a:lnTo>
                  <a:close/>
                  <a:moveTo>
                    <a:pt x="144780" y="0"/>
                  </a:moveTo>
                  <a:lnTo>
                    <a:pt x="13144469" y="0"/>
                  </a:lnTo>
                  <a:lnTo>
                    <a:pt x="13144469" y="144780"/>
                  </a:lnTo>
                  <a:lnTo>
                    <a:pt x="144780" y="144780"/>
                  </a:lnTo>
                  <a:lnTo>
                    <a:pt x="144780" y="0"/>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17" name="AutoShape 17"/>
          <p:cNvSpPr/>
          <p:nvPr/>
        </p:nvSpPr>
        <p:spPr>
          <a:xfrm>
            <a:off x="10768358" y="4155448"/>
            <a:ext cx="1684617" cy="412723"/>
          </a:xfrm>
          <a:prstGeom prst="rect">
            <a:avLst/>
          </a:prstGeom>
          <a:solidFill>
            <a:srgbClr val="F1A5D6"/>
          </a:solidFill>
        </p:spPr>
        <p:txBody>
          <a:bodyPr/>
          <a:lstStyle/>
          <a:p>
            <a:endParaRPr lang="en-US">
              <a:latin typeface="Times New Roman" panose="02020603050405020304" pitchFamily="18" charset="0"/>
              <a:cs typeface="Times New Roman" panose="02020603050405020304" pitchFamily="18" charset="0"/>
            </a:endParaRPr>
          </a:p>
        </p:txBody>
      </p:sp>
      <p:sp>
        <p:nvSpPr>
          <p:cNvPr id="18" name="Freeform 18"/>
          <p:cNvSpPr/>
          <p:nvPr/>
        </p:nvSpPr>
        <p:spPr>
          <a:xfrm>
            <a:off x="11018148" y="3769291"/>
            <a:ext cx="1185037" cy="1185037"/>
          </a:xfrm>
          <a:custGeom>
            <a:avLst/>
            <a:gdLst/>
            <a:ahLst/>
            <a:cxnLst/>
            <a:rect l="l" t="t" r="r" b="b"/>
            <a:pathLst>
              <a:path w="1185037" h="1185037">
                <a:moveTo>
                  <a:pt x="0" y="0"/>
                </a:moveTo>
                <a:lnTo>
                  <a:pt x="1185037" y="0"/>
                </a:lnTo>
                <a:lnTo>
                  <a:pt x="1185037" y="1185037"/>
                </a:lnTo>
                <a:lnTo>
                  <a:pt x="0" y="1185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19" name="Group 19"/>
          <p:cNvGrpSpPr/>
          <p:nvPr/>
        </p:nvGrpSpPr>
        <p:grpSpPr>
          <a:xfrm>
            <a:off x="10702280" y="4568171"/>
            <a:ext cx="6785620" cy="4690129"/>
            <a:chOff x="0" y="0"/>
            <a:chExt cx="13289248" cy="9185349"/>
          </a:xfrm>
        </p:grpSpPr>
        <p:sp>
          <p:nvSpPr>
            <p:cNvPr id="20" name="Freeform 20"/>
            <p:cNvSpPr/>
            <p:nvPr/>
          </p:nvSpPr>
          <p:spPr>
            <a:xfrm>
              <a:off x="72390" y="72390"/>
              <a:ext cx="13144468" cy="9040569"/>
            </a:xfrm>
            <a:custGeom>
              <a:avLst/>
              <a:gdLst/>
              <a:ahLst/>
              <a:cxnLst/>
              <a:rect l="l" t="t" r="r" b="b"/>
              <a:pathLst>
                <a:path w="13144468" h="9040569">
                  <a:moveTo>
                    <a:pt x="0" y="0"/>
                  </a:moveTo>
                  <a:lnTo>
                    <a:pt x="13144468" y="0"/>
                  </a:lnTo>
                  <a:lnTo>
                    <a:pt x="13144468" y="9040569"/>
                  </a:lnTo>
                  <a:lnTo>
                    <a:pt x="0" y="9040569"/>
                  </a:lnTo>
                  <a:lnTo>
                    <a:pt x="0" y="0"/>
                  </a:lnTo>
                  <a:close/>
                </a:path>
              </a:pathLst>
            </a:custGeom>
            <a:solidFill>
              <a:srgbClr val="F8EAF3"/>
            </a:solidFill>
          </p:spPr>
          <p:txBody>
            <a:bodyPr/>
            <a:lstStyle/>
            <a:p>
              <a:endParaRPr lang="en-US">
                <a:latin typeface="Times New Roman" panose="02020603050405020304" pitchFamily="18" charset="0"/>
                <a:cs typeface="Times New Roman" panose="02020603050405020304" pitchFamily="18" charset="0"/>
              </a:endParaRPr>
            </a:p>
          </p:txBody>
        </p:sp>
        <p:sp>
          <p:nvSpPr>
            <p:cNvPr id="21" name="Freeform 21"/>
            <p:cNvSpPr/>
            <p:nvPr/>
          </p:nvSpPr>
          <p:spPr>
            <a:xfrm>
              <a:off x="0" y="0"/>
              <a:ext cx="13289248" cy="9185349"/>
            </a:xfrm>
            <a:custGeom>
              <a:avLst/>
              <a:gdLst/>
              <a:ahLst/>
              <a:cxnLst/>
              <a:rect l="l" t="t" r="r" b="b"/>
              <a:pathLst>
                <a:path w="13289248" h="9185349">
                  <a:moveTo>
                    <a:pt x="13144469" y="9040569"/>
                  </a:moveTo>
                  <a:lnTo>
                    <a:pt x="13289248" y="9040569"/>
                  </a:lnTo>
                  <a:lnTo>
                    <a:pt x="13289248" y="9185349"/>
                  </a:lnTo>
                  <a:lnTo>
                    <a:pt x="13144469" y="9185349"/>
                  </a:lnTo>
                  <a:lnTo>
                    <a:pt x="13144469" y="9040569"/>
                  </a:lnTo>
                  <a:close/>
                  <a:moveTo>
                    <a:pt x="0" y="144780"/>
                  </a:moveTo>
                  <a:lnTo>
                    <a:pt x="144780" y="144780"/>
                  </a:lnTo>
                  <a:lnTo>
                    <a:pt x="144780" y="9040569"/>
                  </a:lnTo>
                  <a:lnTo>
                    <a:pt x="0" y="9040569"/>
                  </a:lnTo>
                  <a:lnTo>
                    <a:pt x="0" y="144780"/>
                  </a:lnTo>
                  <a:close/>
                  <a:moveTo>
                    <a:pt x="0" y="9040569"/>
                  </a:moveTo>
                  <a:lnTo>
                    <a:pt x="144780" y="9040569"/>
                  </a:lnTo>
                  <a:lnTo>
                    <a:pt x="144780" y="9185349"/>
                  </a:lnTo>
                  <a:lnTo>
                    <a:pt x="0" y="9185349"/>
                  </a:lnTo>
                  <a:lnTo>
                    <a:pt x="0" y="9040569"/>
                  </a:lnTo>
                  <a:close/>
                  <a:moveTo>
                    <a:pt x="13144469" y="144780"/>
                  </a:moveTo>
                  <a:lnTo>
                    <a:pt x="13289248" y="144780"/>
                  </a:lnTo>
                  <a:lnTo>
                    <a:pt x="13289248" y="9040569"/>
                  </a:lnTo>
                  <a:lnTo>
                    <a:pt x="13144469" y="9040569"/>
                  </a:lnTo>
                  <a:lnTo>
                    <a:pt x="13144469" y="144780"/>
                  </a:lnTo>
                  <a:close/>
                  <a:moveTo>
                    <a:pt x="144780" y="9040569"/>
                  </a:moveTo>
                  <a:lnTo>
                    <a:pt x="13144469" y="9040569"/>
                  </a:lnTo>
                  <a:lnTo>
                    <a:pt x="13144469" y="9185349"/>
                  </a:lnTo>
                  <a:lnTo>
                    <a:pt x="144780" y="9185349"/>
                  </a:lnTo>
                  <a:lnTo>
                    <a:pt x="144780" y="9040569"/>
                  </a:lnTo>
                  <a:close/>
                  <a:moveTo>
                    <a:pt x="13144469" y="0"/>
                  </a:moveTo>
                  <a:lnTo>
                    <a:pt x="13289248" y="0"/>
                  </a:lnTo>
                  <a:lnTo>
                    <a:pt x="13289248" y="144780"/>
                  </a:lnTo>
                  <a:lnTo>
                    <a:pt x="13144469" y="144780"/>
                  </a:lnTo>
                  <a:lnTo>
                    <a:pt x="13144469" y="0"/>
                  </a:lnTo>
                  <a:close/>
                  <a:moveTo>
                    <a:pt x="0" y="0"/>
                  </a:moveTo>
                  <a:lnTo>
                    <a:pt x="144780" y="0"/>
                  </a:lnTo>
                  <a:lnTo>
                    <a:pt x="144780" y="144780"/>
                  </a:lnTo>
                  <a:lnTo>
                    <a:pt x="0" y="144780"/>
                  </a:lnTo>
                  <a:lnTo>
                    <a:pt x="0" y="0"/>
                  </a:lnTo>
                  <a:close/>
                  <a:moveTo>
                    <a:pt x="144780" y="0"/>
                  </a:moveTo>
                  <a:lnTo>
                    <a:pt x="13144469" y="0"/>
                  </a:lnTo>
                  <a:lnTo>
                    <a:pt x="13144469" y="144780"/>
                  </a:lnTo>
                  <a:lnTo>
                    <a:pt x="144780" y="144780"/>
                  </a:lnTo>
                  <a:lnTo>
                    <a:pt x="144780" y="0"/>
                  </a:lnTo>
                  <a:close/>
                </a:path>
              </a:pathLst>
            </a:custGeom>
            <a:solidFill>
              <a:srgbClr val="2938FA"/>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22" name="Freeform 22"/>
          <p:cNvSpPr/>
          <p:nvPr/>
        </p:nvSpPr>
        <p:spPr>
          <a:xfrm>
            <a:off x="587543" y="200881"/>
            <a:ext cx="6785620" cy="5742331"/>
          </a:xfrm>
          <a:custGeom>
            <a:avLst/>
            <a:gdLst/>
            <a:ahLst/>
            <a:cxnLst/>
            <a:rect l="l" t="t" r="r" b="b"/>
            <a:pathLst>
              <a:path w="6785620" h="5742331">
                <a:moveTo>
                  <a:pt x="0" y="0"/>
                </a:moveTo>
                <a:lnTo>
                  <a:pt x="6785620" y="0"/>
                </a:lnTo>
                <a:lnTo>
                  <a:pt x="6785620" y="5742331"/>
                </a:lnTo>
                <a:lnTo>
                  <a:pt x="0" y="57423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3" name="TextBox 23"/>
          <p:cNvSpPr txBox="1"/>
          <p:nvPr/>
        </p:nvSpPr>
        <p:spPr>
          <a:xfrm>
            <a:off x="10808989" y="5379882"/>
            <a:ext cx="6488411" cy="3755452"/>
          </a:xfrm>
          <a:prstGeom prst="rect">
            <a:avLst/>
          </a:prstGeom>
        </p:spPr>
        <p:txBody>
          <a:bodyPr wrap="square" lIns="0" tIns="0" rIns="0" bIns="0" rtlCol="0" anchor="t">
            <a:spAutoFit/>
          </a:bodyPr>
          <a:lstStyle/>
          <a:p>
            <a:pPr marL="457200" indent="-457200" algn="just">
              <a:lnSpc>
                <a:spcPts val="3664"/>
              </a:lnSpc>
              <a:buFont typeface="Arial" panose="020B0604020202020204" pitchFamily="34" charset="0"/>
              <a:buChar char="•"/>
            </a:pPr>
            <a:r>
              <a:rPr lang="en-US" sz="2600" spc="26" dirty="0" err="1">
                <a:latin typeface="Times New Roman" panose="02020603050405020304" pitchFamily="18" charset="0"/>
                <a:cs typeface="Times New Roman" panose="02020603050405020304" pitchFamily="18" charset="0"/>
              </a:rPr>
              <a:t>Đối</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với</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việc</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triển</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khai</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giải</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thuật</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tìm</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đường</a:t>
            </a:r>
            <a:r>
              <a:rPr lang="en-US" sz="2600" spc="26" dirty="0">
                <a:latin typeface="Times New Roman" panose="02020603050405020304" pitchFamily="18" charset="0"/>
                <a:cs typeface="Times New Roman" panose="02020603050405020304" pitchFamily="18" charset="0"/>
              </a:rPr>
              <a:t> A*, </a:t>
            </a:r>
            <a:r>
              <a:rPr lang="en-US" sz="2600" spc="26" dirty="0" err="1">
                <a:latin typeface="Times New Roman" panose="02020603050405020304" pitchFamily="18" charset="0"/>
                <a:cs typeface="Times New Roman" panose="02020603050405020304" pitchFamily="18" charset="0"/>
              </a:rPr>
              <a:t>bổ</a:t>
            </a:r>
            <a:r>
              <a:rPr lang="en-US" sz="2600" spc="26" dirty="0">
                <a:latin typeface="Times New Roman" panose="02020603050405020304" pitchFamily="18" charset="0"/>
                <a:cs typeface="Times New Roman" panose="02020603050405020304" pitchFamily="18" charset="0"/>
              </a:rPr>
              <a:t> sung </a:t>
            </a:r>
            <a:r>
              <a:rPr lang="en-US" sz="2600" spc="26" dirty="0" err="1">
                <a:latin typeface="Times New Roman" panose="02020603050405020304" pitchFamily="18" charset="0"/>
                <a:cs typeface="Times New Roman" panose="02020603050405020304" pitchFamily="18" charset="0"/>
              </a:rPr>
              <a:t>thêm</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thư</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viện</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heapq</a:t>
            </a:r>
            <a:r>
              <a:rPr lang="en-US" sz="2600" spc="26" dirty="0">
                <a:latin typeface="Times New Roman" panose="02020603050405020304" pitchFamily="18" charset="0"/>
                <a:cs typeface="Times New Roman" panose="02020603050405020304" pitchFamily="18" charset="0"/>
              </a:rPr>
              <a:t>. Python </a:t>
            </a:r>
            <a:r>
              <a:rPr lang="en-US" sz="2600" spc="26" dirty="0" err="1">
                <a:latin typeface="Times New Roman" panose="02020603050405020304" pitchFamily="18" charset="0"/>
                <a:cs typeface="Times New Roman" panose="02020603050405020304" pitchFamily="18" charset="0"/>
              </a:rPr>
              <a:t>cung</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cấp</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thư</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viện</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heapq</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để</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thao</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tác</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với</a:t>
            </a:r>
            <a:r>
              <a:rPr lang="en-US" sz="2600" spc="26" dirty="0">
                <a:latin typeface="Times New Roman" panose="02020603050405020304" pitchFamily="18" charset="0"/>
                <a:cs typeface="Times New Roman" panose="02020603050405020304" pitchFamily="18" charset="0"/>
              </a:rPr>
              <a:t> heap</a:t>
            </a:r>
          </a:p>
          <a:p>
            <a:pPr marL="457200" indent="-457200" algn="just">
              <a:lnSpc>
                <a:spcPts val="3664"/>
              </a:lnSpc>
              <a:buFont typeface="Arial" panose="020B0604020202020204" pitchFamily="34" charset="0"/>
              <a:buChar char="•"/>
            </a:pPr>
            <a:r>
              <a:rPr lang="en-US" sz="2600" spc="26" dirty="0" err="1">
                <a:latin typeface="Times New Roman" panose="02020603050405020304" pitchFamily="18" charset="0"/>
                <a:cs typeface="Times New Roman" panose="02020603050405020304" pitchFamily="18" charset="0"/>
              </a:rPr>
              <a:t>Thư</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viện</a:t>
            </a:r>
            <a:r>
              <a:rPr lang="en-US" sz="2600" spc="26" dirty="0">
                <a:latin typeface="Times New Roman" panose="02020603050405020304" pitchFamily="18" charset="0"/>
                <a:cs typeface="Times New Roman" panose="02020603050405020304" pitchFamily="18" charset="0"/>
              </a:rPr>
              <a:t> time </a:t>
            </a:r>
            <a:r>
              <a:rPr lang="en-US" sz="2600" spc="26" dirty="0" err="1">
                <a:latin typeface="Times New Roman" panose="02020603050405020304" pitchFamily="18" charset="0"/>
                <a:cs typeface="Times New Roman" panose="02020603050405020304" pitchFamily="18" charset="0"/>
              </a:rPr>
              <a:t>được</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sử</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dụng</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để</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thêm</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độ</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trễ</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vào</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quá</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trình</a:t>
            </a:r>
            <a:r>
              <a:rPr lang="en-US" sz="2600" spc="26" dirty="0">
                <a:latin typeface="Times New Roman" panose="02020603050405020304" pitchFamily="18" charset="0"/>
                <a:cs typeface="Times New Roman" panose="02020603050405020304" pitchFamily="18" charset="0"/>
              </a:rPr>
              <a:t> di </a:t>
            </a:r>
            <a:r>
              <a:rPr lang="en-US" sz="2600" spc="26" dirty="0" err="1">
                <a:latin typeface="Times New Roman" panose="02020603050405020304" pitchFamily="18" charset="0"/>
                <a:cs typeface="Times New Roman" panose="02020603050405020304" pitchFamily="18" charset="0"/>
              </a:rPr>
              <a:t>chuyển</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của</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nhân</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vật</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tạo</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ra</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một</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trải</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nghiệm</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trò</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chơi</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động</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và</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thú</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vị</a:t>
            </a:r>
            <a:r>
              <a:rPr lang="en-US" sz="2600" spc="26" dirty="0">
                <a:latin typeface="Times New Roman" panose="02020603050405020304" pitchFamily="18" charset="0"/>
                <a:cs typeface="Times New Roman" panose="02020603050405020304" pitchFamily="18" charset="0"/>
              </a:rPr>
              <a:t>.</a:t>
            </a:r>
          </a:p>
          <a:p>
            <a:pPr algn="just">
              <a:lnSpc>
                <a:spcPts val="3664"/>
              </a:lnSpc>
            </a:pPr>
            <a:endParaRPr lang="en-US" sz="2600" spc="26" dirty="0">
              <a:latin typeface="Times New Roman" panose="02020603050405020304" pitchFamily="18" charset="0"/>
              <a:cs typeface="Times New Roman" panose="02020603050405020304" pitchFamily="18" charset="0"/>
            </a:endParaRPr>
          </a:p>
        </p:txBody>
      </p:sp>
      <p:sp>
        <p:nvSpPr>
          <p:cNvPr id="24" name="TextBox 24"/>
          <p:cNvSpPr txBox="1"/>
          <p:nvPr/>
        </p:nvSpPr>
        <p:spPr>
          <a:xfrm>
            <a:off x="2552752" y="5942570"/>
            <a:ext cx="6396876" cy="3409203"/>
          </a:xfrm>
          <a:prstGeom prst="rect">
            <a:avLst/>
          </a:prstGeom>
        </p:spPr>
        <p:txBody>
          <a:bodyPr wrap="square" lIns="0" tIns="0" rIns="0" bIns="0" rtlCol="0" anchor="t">
            <a:spAutoFit/>
          </a:bodyPr>
          <a:lstStyle/>
          <a:p>
            <a:pPr algn="just">
              <a:lnSpc>
                <a:spcPts val="4200"/>
              </a:lnSpc>
              <a:spcBef>
                <a:spcPct val="0"/>
              </a:spcBef>
            </a:pPr>
            <a:r>
              <a:rPr lang="en-US" sz="2600" spc="30" dirty="0" err="1">
                <a:latin typeface="Times New Roman" panose="02020603050405020304" pitchFamily="18" charset="0"/>
                <a:cs typeface="Times New Roman" panose="02020603050405020304" pitchFamily="18" charset="0"/>
              </a:rPr>
              <a:t>Sử</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dụng</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thư</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viện</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pgzrun</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để</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tạo</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ra</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môi</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trường</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đồ</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họa</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và</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quản</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lý</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vòng</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lặp</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chính</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của</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trò</a:t>
            </a:r>
            <a:r>
              <a:rPr lang="en-US" sz="2600" spc="30" dirty="0">
                <a:latin typeface="Times New Roman" panose="02020603050405020304" pitchFamily="18" charset="0"/>
                <a:cs typeface="Times New Roman" panose="02020603050405020304" pitchFamily="18" charset="0"/>
              </a:rPr>
              <a:t> </a:t>
            </a:r>
            <a:r>
              <a:rPr lang="en-US" sz="2600" spc="30" dirty="0" err="1">
                <a:latin typeface="Times New Roman" panose="02020603050405020304" pitchFamily="18" charset="0"/>
                <a:cs typeface="Times New Roman" panose="02020603050405020304" pitchFamily="18" charset="0"/>
              </a:rPr>
              <a:t>chơi</a:t>
            </a:r>
            <a:endParaRPr lang="en-US" sz="2600" spc="30" dirty="0">
              <a:latin typeface="Times New Roman" panose="02020603050405020304" pitchFamily="18" charset="0"/>
              <a:cs typeface="Times New Roman" panose="02020603050405020304" pitchFamily="18" charset="0"/>
            </a:endParaRPr>
          </a:p>
          <a:p>
            <a:pPr algn="just">
              <a:lnSpc>
                <a:spcPts val="3664"/>
              </a:lnSpc>
            </a:pPr>
            <a:r>
              <a:rPr lang="en-US" sz="2600" spc="26" dirty="0" err="1">
                <a:latin typeface="Times New Roman" panose="02020603050405020304" pitchFamily="18" charset="0"/>
                <a:cs typeface="Times New Roman" panose="02020603050405020304" pitchFamily="18" charset="0"/>
              </a:rPr>
              <a:t>Cách</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cài</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đặt</a:t>
            </a:r>
            <a:r>
              <a:rPr lang="en-US" sz="2600" spc="26" dirty="0">
                <a:latin typeface="Times New Roman" panose="02020603050405020304" pitchFamily="18" charset="0"/>
                <a:cs typeface="Times New Roman" panose="02020603050405020304" pitchFamily="18" charset="0"/>
              </a:rPr>
              <a:t>:</a:t>
            </a:r>
          </a:p>
          <a:p>
            <a:pPr algn="just">
              <a:lnSpc>
                <a:spcPts val="3664"/>
              </a:lnSpc>
            </a:pPr>
            <a:r>
              <a:rPr lang="en-US" sz="2600" spc="26" dirty="0" err="1">
                <a:latin typeface="Times New Roman" panose="02020603050405020304" pitchFamily="18" charset="0"/>
                <a:cs typeface="Times New Roman" panose="02020603050405020304" pitchFamily="18" charset="0"/>
              </a:rPr>
              <a:t>Bước</a:t>
            </a:r>
            <a:r>
              <a:rPr lang="en-US" sz="2600" spc="26" dirty="0">
                <a:latin typeface="Times New Roman" panose="02020603050405020304" pitchFamily="18" charset="0"/>
                <a:cs typeface="Times New Roman" panose="02020603050405020304" pitchFamily="18" charset="0"/>
              </a:rPr>
              <a:t> 1: </a:t>
            </a:r>
            <a:r>
              <a:rPr lang="en-US" sz="2600" spc="26" dirty="0" err="1">
                <a:latin typeface="Times New Roman" panose="02020603050405020304" pitchFamily="18" charset="0"/>
                <a:cs typeface="Times New Roman" panose="02020603050405020304" pitchFamily="18" charset="0"/>
              </a:rPr>
              <a:t>Mở</a:t>
            </a:r>
            <a:r>
              <a:rPr lang="en-US" sz="2600" spc="26" dirty="0">
                <a:latin typeface="Times New Roman" panose="02020603050405020304" pitchFamily="18" charset="0"/>
                <a:cs typeface="Times New Roman" panose="02020603050405020304" pitchFamily="18" charset="0"/>
              </a:rPr>
              <a:t> Terminal </a:t>
            </a:r>
            <a:r>
              <a:rPr lang="en-US" sz="2600" spc="26" dirty="0" err="1">
                <a:latin typeface="Times New Roman" panose="02020603050405020304" pitchFamily="18" charset="0"/>
                <a:cs typeface="Times New Roman" panose="02020603050405020304" pitchFamily="18" charset="0"/>
              </a:rPr>
              <a:t>hoặc</a:t>
            </a:r>
            <a:r>
              <a:rPr lang="en-US" sz="2600" spc="26" dirty="0">
                <a:latin typeface="Times New Roman" panose="02020603050405020304" pitchFamily="18" charset="0"/>
                <a:cs typeface="Times New Roman" panose="02020603050405020304" pitchFamily="18" charset="0"/>
              </a:rPr>
              <a:t> Command Prompt: </a:t>
            </a:r>
          </a:p>
          <a:p>
            <a:pPr algn="just">
              <a:lnSpc>
                <a:spcPts val="3664"/>
              </a:lnSpc>
            </a:pPr>
            <a:r>
              <a:rPr lang="en-US" sz="2600" spc="26" dirty="0" err="1">
                <a:latin typeface="Times New Roman" panose="02020603050405020304" pitchFamily="18" charset="0"/>
                <a:cs typeface="Times New Roman" panose="02020603050405020304" pitchFamily="18" charset="0"/>
              </a:rPr>
              <a:t>Bước</a:t>
            </a:r>
            <a:r>
              <a:rPr lang="en-US" sz="2600" spc="26" dirty="0">
                <a:latin typeface="Times New Roman" panose="02020603050405020304" pitchFamily="18" charset="0"/>
                <a:cs typeface="Times New Roman" panose="02020603050405020304" pitchFamily="18" charset="0"/>
              </a:rPr>
              <a:t> 2: </a:t>
            </a: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Cài đặt “</a:t>
            </a:r>
            <a:r>
              <a:rPr lang="vi-VN" sz="2600" dirty="0" err="1">
                <a:effectLst/>
                <a:latin typeface="Times New Roman" panose="02020603050405020304" pitchFamily="18" charset="0"/>
                <a:ea typeface="Times New Roman" panose="02020603050405020304" pitchFamily="18" charset="0"/>
                <a:cs typeface="Times New Roman" panose="02020603050405020304" pitchFamily="18" charset="0"/>
              </a:rPr>
              <a:t>Pgzrun</a:t>
            </a: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 Sử dụng lệnh sau để cài đặt </a:t>
            </a:r>
            <a:r>
              <a:rPr lang="vi-VN" sz="2600" dirty="0" err="1">
                <a:effectLst/>
                <a:latin typeface="Times New Roman" panose="02020603050405020304" pitchFamily="18" charset="0"/>
                <a:ea typeface="Times New Roman" panose="02020603050405020304" pitchFamily="18" charset="0"/>
                <a:cs typeface="Times New Roman" panose="02020603050405020304" pitchFamily="18" charset="0"/>
              </a:rPr>
              <a:t>pgzrun</a:t>
            </a: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cs typeface="Times New Roman" panose="02020603050405020304" pitchFamily="18" charset="0"/>
              </a:rPr>
              <a:t>pip</a:t>
            </a: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cs typeface="Times New Roman" panose="02020603050405020304" pitchFamily="18" charset="0"/>
              </a:rPr>
              <a:t>install</a:t>
            </a: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cs typeface="Times New Roman" panose="02020603050405020304" pitchFamily="18" charset="0"/>
              </a:rPr>
              <a:t>pgzero</a:t>
            </a:r>
            <a:r>
              <a:rPr lang="vi-VN" sz="2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3664"/>
              </a:lnSpc>
            </a:pPr>
            <a:r>
              <a:rPr lang="en-US" sz="2600" spc="26" dirty="0" err="1">
                <a:latin typeface="Times New Roman" panose="02020603050405020304" pitchFamily="18" charset="0"/>
                <a:cs typeface="Times New Roman" panose="02020603050405020304" pitchFamily="18" charset="0"/>
              </a:rPr>
              <a:t>Bước</a:t>
            </a:r>
            <a:r>
              <a:rPr lang="en-US" sz="2600" spc="26" dirty="0">
                <a:latin typeface="Times New Roman" panose="02020603050405020304" pitchFamily="18" charset="0"/>
                <a:cs typeface="Times New Roman" panose="02020603050405020304" pitchFamily="18" charset="0"/>
              </a:rPr>
              <a:t> 3: </a:t>
            </a:r>
            <a:r>
              <a:rPr lang="en-US" sz="2600" spc="26" dirty="0" err="1">
                <a:latin typeface="Times New Roman" panose="02020603050405020304" pitchFamily="18" charset="0"/>
                <a:cs typeface="Times New Roman" panose="02020603050405020304" pitchFamily="18" charset="0"/>
              </a:rPr>
              <a:t>Kiểm</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tra</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việc</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cài</a:t>
            </a:r>
            <a:r>
              <a:rPr lang="en-US" sz="2600" spc="26" dirty="0">
                <a:latin typeface="Times New Roman" panose="02020603050405020304" pitchFamily="18" charset="0"/>
                <a:cs typeface="Times New Roman" panose="02020603050405020304" pitchFamily="18" charset="0"/>
              </a:rPr>
              <a:t> </a:t>
            </a:r>
            <a:r>
              <a:rPr lang="en-US" sz="2600" spc="26" dirty="0" err="1">
                <a:latin typeface="Times New Roman" panose="02020603050405020304" pitchFamily="18" charset="0"/>
                <a:cs typeface="Times New Roman" panose="02020603050405020304" pitchFamily="18" charset="0"/>
              </a:rPr>
              <a:t>đặt</a:t>
            </a:r>
            <a:r>
              <a:rPr lang="en-US" sz="2600" spc="26" dirty="0">
                <a:latin typeface="Times New Roman" panose="02020603050405020304" pitchFamily="18" charset="0"/>
                <a:cs typeface="Times New Roman" panose="02020603050405020304" pitchFamily="18" charset="0"/>
              </a:rPr>
              <a:t>: </a:t>
            </a:r>
          </a:p>
        </p:txBody>
      </p:sp>
      <p:sp>
        <p:nvSpPr>
          <p:cNvPr id="25" name="TextBox 25"/>
          <p:cNvSpPr txBox="1"/>
          <p:nvPr/>
        </p:nvSpPr>
        <p:spPr>
          <a:xfrm>
            <a:off x="1112312" y="1767676"/>
            <a:ext cx="5736084" cy="1308050"/>
          </a:xfrm>
          <a:prstGeom prst="rect">
            <a:avLst/>
          </a:prstGeom>
        </p:spPr>
        <p:txBody>
          <a:bodyPr lIns="0" tIns="0" rIns="0" bIns="0" rtlCol="0" anchor="t">
            <a:spAutoFit/>
          </a:bodyPr>
          <a:lstStyle/>
          <a:p>
            <a:pPr algn="ctr">
              <a:lnSpc>
                <a:spcPts val="5141"/>
              </a:lnSpc>
              <a:spcBef>
                <a:spcPct val="0"/>
              </a:spcBef>
            </a:pPr>
            <a:r>
              <a:rPr lang="en-US" sz="4800" b="1" spc="36" dirty="0">
                <a:solidFill>
                  <a:srgbClr val="FFFFFF"/>
                </a:solidFill>
                <a:latin typeface="Times New Roman" panose="02020603050405020304" pitchFamily="18" charset="0"/>
                <a:cs typeface="Times New Roman" panose="02020603050405020304" pitchFamily="18" charset="0"/>
              </a:rPr>
              <a:t>CÀI ĐẶT CÁC THƯ VIỆN CẦN THIẾT</a:t>
            </a:r>
          </a:p>
        </p:txBody>
      </p:sp>
      <p:sp>
        <p:nvSpPr>
          <p:cNvPr id="26" name="Freeform 26"/>
          <p:cNvSpPr/>
          <p:nvPr/>
        </p:nvSpPr>
        <p:spPr>
          <a:xfrm rot="2764077">
            <a:off x="-679177" y="7856206"/>
            <a:ext cx="3336622" cy="2025558"/>
          </a:xfrm>
          <a:custGeom>
            <a:avLst/>
            <a:gdLst/>
            <a:ahLst/>
            <a:cxnLst/>
            <a:rect l="l" t="t" r="r" b="b"/>
            <a:pathLst>
              <a:path w="4147194" h="2633468">
                <a:moveTo>
                  <a:pt x="0" y="0"/>
                </a:moveTo>
                <a:lnTo>
                  <a:pt x="4147194" y="0"/>
                </a:lnTo>
                <a:lnTo>
                  <a:pt x="4147194" y="2633468"/>
                </a:lnTo>
                <a:lnTo>
                  <a:pt x="0" y="2633468"/>
                </a:lnTo>
                <a:lnTo>
                  <a:pt x="0" y="0"/>
                </a:lnTo>
                <a:close/>
              </a:path>
            </a:pathLst>
          </a:custGeom>
          <a:blipFill>
            <a:blip r:embed="rId6"/>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7" name="TextBox 13">
            <a:extLst>
              <a:ext uri="{FF2B5EF4-FFF2-40B4-BE49-F238E27FC236}">
                <a16:creationId xmlns:a16="http://schemas.microsoft.com/office/drawing/2014/main" id="{B03BDB32-C873-641D-9A85-95C4BDD51C90}"/>
              </a:ext>
            </a:extLst>
          </p:cNvPr>
          <p:cNvSpPr txBox="1"/>
          <p:nvPr/>
        </p:nvSpPr>
        <p:spPr>
          <a:xfrm>
            <a:off x="7754289" y="449214"/>
            <a:ext cx="9864741" cy="3012315"/>
          </a:xfrm>
          <a:prstGeom prst="rect">
            <a:avLst/>
          </a:prstGeom>
        </p:spPr>
        <p:txBody>
          <a:bodyPr wrap="square" lIns="0" tIns="0" rIns="0" bIns="0" rtlCol="0" anchor="t">
            <a:spAutoFit/>
          </a:bodyPr>
          <a:lstStyle/>
          <a:p>
            <a:pPr algn="ctr">
              <a:lnSpc>
                <a:spcPts val="7919"/>
              </a:lnSpc>
            </a:pPr>
            <a:r>
              <a:rPr lang="en-US" sz="4800" b="1" dirty="0">
                <a:solidFill>
                  <a:srgbClr val="2938FA"/>
                </a:solidFill>
                <a:latin typeface="Times New Roman" panose="02020603050405020304" pitchFamily="18" charset="0"/>
                <a:cs typeface="Times New Roman" panose="02020603050405020304" pitchFamily="18" charset="0"/>
              </a:rPr>
              <a:t>CHƯƠNG 3:</a:t>
            </a:r>
          </a:p>
          <a:p>
            <a:pPr algn="ctr">
              <a:lnSpc>
                <a:spcPts val="7919"/>
              </a:lnSpc>
            </a:pPr>
            <a:r>
              <a:rPr lang="en-US" sz="4800" b="1" dirty="0">
                <a:solidFill>
                  <a:srgbClr val="2938FA"/>
                </a:solidFill>
                <a:latin typeface="Times New Roman" panose="02020603050405020304" pitchFamily="18" charset="0"/>
                <a:cs typeface="Times New Roman" panose="02020603050405020304" pitchFamily="18" charset="0"/>
              </a:rPr>
              <a:t>XÂY DỰNG VÀ TRIỂN KHAI ỨNG DỤNG</a:t>
            </a:r>
          </a:p>
          <a:p>
            <a:pPr algn="ctr">
              <a:lnSpc>
                <a:spcPts val="7920"/>
              </a:lnSpc>
            </a:pPr>
            <a:endParaRPr lang="en-US" sz="4800" b="1" dirty="0">
              <a:solidFill>
                <a:srgbClr val="2938FA"/>
              </a:solidFill>
              <a:latin typeface="Times New Roman" panose="02020603050405020304" pitchFamily="18" charset="0"/>
              <a:cs typeface="Times New Roman" panose="02020603050405020304" pitchFamily="18" charset="0"/>
            </a:endParaRP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anim calcmode="lin" valueType="num">
                                      <p:cBhvr>
                                        <p:cTn id="8" dur="750" fill="hold"/>
                                        <p:tgtEl>
                                          <p:spTgt spid="24"/>
                                        </p:tgtEl>
                                        <p:attrNameLst>
                                          <p:attrName>ppt_x</p:attrName>
                                        </p:attrNameLst>
                                      </p:cBhvr>
                                      <p:tavLst>
                                        <p:tav tm="0">
                                          <p:val>
                                            <p:strVal val="#ppt_x"/>
                                          </p:val>
                                        </p:tav>
                                        <p:tav tm="100000">
                                          <p:val>
                                            <p:strVal val="#ppt_x"/>
                                          </p:val>
                                        </p:tav>
                                      </p:tavLst>
                                    </p:anim>
                                    <p:anim calcmode="lin" valueType="num">
                                      <p:cBhvr>
                                        <p:cTn id="9" dur="7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750"/>
                                        <p:tgtEl>
                                          <p:spTgt spid="23"/>
                                        </p:tgtEl>
                                      </p:cBhvr>
                                    </p:animEffect>
                                    <p:anim calcmode="lin" valueType="num">
                                      <p:cBhvr>
                                        <p:cTn id="15" dur="750" fill="hold"/>
                                        <p:tgtEl>
                                          <p:spTgt spid="23"/>
                                        </p:tgtEl>
                                        <p:attrNameLst>
                                          <p:attrName>ppt_x</p:attrName>
                                        </p:attrNameLst>
                                      </p:cBhvr>
                                      <p:tavLst>
                                        <p:tav tm="0">
                                          <p:val>
                                            <p:strVal val="#ppt_x"/>
                                          </p:val>
                                        </p:tav>
                                        <p:tav tm="100000">
                                          <p:val>
                                            <p:strVal val="#ppt_x"/>
                                          </p:val>
                                        </p:tav>
                                      </p:tavLst>
                                    </p:anim>
                                    <p:anim calcmode="lin" valueType="num">
                                      <p:cBhvr>
                                        <p:cTn id="16"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D8821759-9670-696F-854D-5894968198FA}"/>
              </a:ext>
            </a:extLst>
          </p:cNvPr>
          <p:cNvSpPr/>
          <p:nvPr/>
        </p:nvSpPr>
        <p:spPr>
          <a:xfrm>
            <a:off x="23968" y="0"/>
            <a:ext cx="18288000" cy="10923918"/>
          </a:xfrm>
          <a:prstGeom prst="rect">
            <a:avLst/>
          </a:prstGeom>
          <a:solidFill>
            <a:srgbClr val="F8EAF3"/>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Freeform 2">
            <a:extLst>
              <a:ext uri="{FF2B5EF4-FFF2-40B4-BE49-F238E27FC236}">
                <a16:creationId xmlns:a16="http://schemas.microsoft.com/office/drawing/2014/main" id="{5750D8CA-A1B3-390D-B6EC-0FCE6C4788B2}"/>
              </a:ext>
            </a:extLst>
          </p:cNvPr>
          <p:cNvSpPr/>
          <p:nvPr/>
        </p:nvSpPr>
        <p:spPr>
          <a:xfrm>
            <a:off x="-92985" y="291179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6" name="TextBox 14">
            <a:extLst>
              <a:ext uri="{FF2B5EF4-FFF2-40B4-BE49-F238E27FC236}">
                <a16:creationId xmlns:a16="http://schemas.microsoft.com/office/drawing/2014/main" id="{4EA8ECBF-1578-3BF4-01BE-C582B5C7BC0F}"/>
              </a:ext>
            </a:extLst>
          </p:cNvPr>
          <p:cNvSpPr txBox="1"/>
          <p:nvPr/>
        </p:nvSpPr>
        <p:spPr>
          <a:xfrm>
            <a:off x="1625547" y="240528"/>
            <a:ext cx="15036906" cy="904094"/>
          </a:xfrm>
          <a:prstGeom prst="rect">
            <a:avLst/>
          </a:prstGeom>
        </p:spPr>
        <p:txBody>
          <a:bodyPr wrap="square" lIns="0" tIns="0" rIns="0" bIns="0" rtlCol="0" anchor="t">
            <a:spAutoFit/>
          </a:bodyPr>
          <a:lstStyle/>
          <a:p>
            <a:pPr algn="ctr">
              <a:lnSpc>
                <a:spcPts val="7920"/>
              </a:lnSpc>
            </a:pPr>
            <a:r>
              <a:rPr lang="en-US" sz="4800" b="1" dirty="0">
                <a:solidFill>
                  <a:srgbClr val="2938FA"/>
                </a:solidFill>
                <a:latin typeface="Times New Roman" panose="02020603050405020304" pitchFamily="18" charset="0"/>
                <a:cs typeface="Times New Roman" panose="02020603050405020304" pitchFamily="18" charset="0"/>
              </a:rPr>
              <a:t>ĐƯA THUẬT TOÁN VÀO CÁC SỰ KIỆN NHÂN VẬT</a:t>
            </a:r>
          </a:p>
        </p:txBody>
      </p:sp>
      <p:grpSp>
        <p:nvGrpSpPr>
          <p:cNvPr id="54" name="Group 9">
            <a:extLst>
              <a:ext uri="{FF2B5EF4-FFF2-40B4-BE49-F238E27FC236}">
                <a16:creationId xmlns:a16="http://schemas.microsoft.com/office/drawing/2014/main" id="{8708DAF0-3E78-A689-28B3-275EA080B7B8}"/>
              </a:ext>
            </a:extLst>
          </p:cNvPr>
          <p:cNvGrpSpPr/>
          <p:nvPr/>
        </p:nvGrpSpPr>
        <p:grpSpPr>
          <a:xfrm>
            <a:off x="84064" y="1391622"/>
            <a:ext cx="8296845" cy="2558029"/>
            <a:chOff x="0" y="0"/>
            <a:chExt cx="2393170" cy="1087131"/>
          </a:xfrm>
        </p:grpSpPr>
        <p:sp>
          <p:nvSpPr>
            <p:cNvPr id="55" name="Freeform 10">
              <a:extLst>
                <a:ext uri="{FF2B5EF4-FFF2-40B4-BE49-F238E27FC236}">
                  <a16:creationId xmlns:a16="http://schemas.microsoft.com/office/drawing/2014/main" id="{5774FA4C-2D27-2994-FBD8-227452E68EF0}"/>
                </a:ext>
              </a:extLst>
            </p:cNvPr>
            <p:cNvSpPr/>
            <p:nvPr/>
          </p:nvSpPr>
          <p:spPr>
            <a:xfrm>
              <a:off x="0" y="0"/>
              <a:ext cx="2393171" cy="1087132"/>
            </a:xfrm>
            <a:custGeom>
              <a:avLst/>
              <a:gdLst/>
              <a:ahLst/>
              <a:cxnLst/>
              <a:rect l="l" t="t" r="r" b="b"/>
              <a:pathLst>
                <a:path w="2393171" h="1087132">
                  <a:moveTo>
                    <a:pt x="2268710" y="1087131"/>
                  </a:moveTo>
                  <a:lnTo>
                    <a:pt x="124460" y="1087131"/>
                  </a:lnTo>
                  <a:cubicBezTo>
                    <a:pt x="55880" y="1087131"/>
                    <a:pt x="0" y="1031251"/>
                    <a:pt x="0" y="962671"/>
                  </a:cubicBezTo>
                  <a:lnTo>
                    <a:pt x="0" y="124460"/>
                  </a:lnTo>
                  <a:cubicBezTo>
                    <a:pt x="0" y="55880"/>
                    <a:pt x="55880" y="0"/>
                    <a:pt x="124460" y="0"/>
                  </a:cubicBezTo>
                  <a:lnTo>
                    <a:pt x="2268711" y="0"/>
                  </a:lnTo>
                  <a:cubicBezTo>
                    <a:pt x="2337290" y="0"/>
                    <a:pt x="2393171" y="55880"/>
                    <a:pt x="2393171" y="124460"/>
                  </a:cubicBezTo>
                  <a:lnTo>
                    <a:pt x="2393171" y="962672"/>
                  </a:lnTo>
                  <a:cubicBezTo>
                    <a:pt x="2393171" y="1031251"/>
                    <a:pt x="2337290" y="1087132"/>
                    <a:pt x="2268711" y="1087132"/>
                  </a:cubicBezTo>
                  <a:close/>
                </a:path>
              </a:pathLst>
            </a:custGeom>
            <a:solidFill>
              <a:srgbClr val="FFFFFF"/>
            </a:solidFill>
            <a:ln w="53975">
              <a:solidFill>
                <a:schemeClr val="accent2">
                  <a:lumMod val="60000"/>
                  <a:lumOff val="40000"/>
                </a:schemeClr>
              </a:solidFill>
            </a:ln>
          </p:spPr>
          <p:txBody>
            <a:bodyPr/>
            <a:lstStyle/>
            <a:p>
              <a:endParaRPr lang="en-US"/>
            </a:p>
          </p:txBody>
        </p:sp>
      </p:grpSp>
      <p:pic>
        <p:nvPicPr>
          <p:cNvPr id="58" name="Picture 57">
            <a:extLst>
              <a:ext uri="{FF2B5EF4-FFF2-40B4-BE49-F238E27FC236}">
                <a16:creationId xmlns:a16="http://schemas.microsoft.com/office/drawing/2014/main" id="{30A343BE-207A-D246-498E-8CE6F12293C1}"/>
              </a:ext>
            </a:extLst>
          </p:cNvPr>
          <p:cNvPicPr>
            <a:picLocks noChangeAspect="1"/>
          </p:cNvPicPr>
          <p:nvPr/>
        </p:nvPicPr>
        <p:blipFill>
          <a:blip r:embed="rId4"/>
          <a:stretch>
            <a:fillRect/>
          </a:stretch>
        </p:blipFill>
        <p:spPr>
          <a:xfrm>
            <a:off x="234612" y="1879408"/>
            <a:ext cx="8072714" cy="1477009"/>
          </a:xfrm>
          <a:prstGeom prst="rect">
            <a:avLst/>
          </a:prstGeom>
        </p:spPr>
      </p:pic>
      <p:grpSp>
        <p:nvGrpSpPr>
          <p:cNvPr id="59" name="Group 9">
            <a:extLst>
              <a:ext uri="{FF2B5EF4-FFF2-40B4-BE49-F238E27FC236}">
                <a16:creationId xmlns:a16="http://schemas.microsoft.com/office/drawing/2014/main" id="{9155FFA5-FC10-C54F-C8A6-4B0317FD0BA1}"/>
              </a:ext>
            </a:extLst>
          </p:cNvPr>
          <p:cNvGrpSpPr/>
          <p:nvPr/>
        </p:nvGrpSpPr>
        <p:grpSpPr>
          <a:xfrm>
            <a:off x="4485140" y="2690662"/>
            <a:ext cx="7959670" cy="2676812"/>
            <a:chOff x="0" y="0"/>
            <a:chExt cx="2393170" cy="1087131"/>
          </a:xfrm>
        </p:grpSpPr>
        <p:sp>
          <p:nvSpPr>
            <p:cNvPr id="60" name="Freeform 10">
              <a:extLst>
                <a:ext uri="{FF2B5EF4-FFF2-40B4-BE49-F238E27FC236}">
                  <a16:creationId xmlns:a16="http://schemas.microsoft.com/office/drawing/2014/main" id="{680BA8DB-7239-0899-7A6D-1CFBA0BACCA0}"/>
                </a:ext>
              </a:extLst>
            </p:cNvPr>
            <p:cNvSpPr/>
            <p:nvPr/>
          </p:nvSpPr>
          <p:spPr>
            <a:xfrm>
              <a:off x="0" y="0"/>
              <a:ext cx="2393171" cy="1087132"/>
            </a:xfrm>
            <a:custGeom>
              <a:avLst/>
              <a:gdLst/>
              <a:ahLst/>
              <a:cxnLst/>
              <a:rect l="l" t="t" r="r" b="b"/>
              <a:pathLst>
                <a:path w="2393171" h="1087132">
                  <a:moveTo>
                    <a:pt x="2268710" y="1087131"/>
                  </a:moveTo>
                  <a:lnTo>
                    <a:pt x="124460" y="1087131"/>
                  </a:lnTo>
                  <a:cubicBezTo>
                    <a:pt x="55880" y="1087131"/>
                    <a:pt x="0" y="1031251"/>
                    <a:pt x="0" y="962671"/>
                  </a:cubicBezTo>
                  <a:lnTo>
                    <a:pt x="0" y="124460"/>
                  </a:lnTo>
                  <a:cubicBezTo>
                    <a:pt x="0" y="55880"/>
                    <a:pt x="55880" y="0"/>
                    <a:pt x="124460" y="0"/>
                  </a:cubicBezTo>
                  <a:lnTo>
                    <a:pt x="2268711" y="0"/>
                  </a:lnTo>
                  <a:cubicBezTo>
                    <a:pt x="2337290" y="0"/>
                    <a:pt x="2393171" y="55880"/>
                    <a:pt x="2393171" y="124460"/>
                  </a:cubicBezTo>
                  <a:lnTo>
                    <a:pt x="2393171" y="962672"/>
                  </a:lnTo>
                  <a:cubicBezTo>
                    <a:pt x="2393171" y="1031251"/>
                    <a:pt x="2337290" y="1087132"/>
                    <a:pt x="2268711" y="1087132"/>
                  </a:cubicBezTo>
                  <a:close/>
                </a:path>
              </a:pathLst>
            </a:custGeom>
            <a:solidFill>
              <a:srgbClr val="FFFFFF"/>
            </a:solidFill>
            <a:ln w="53975">
              <a:solidFill>
                <a:schemeClr val="accent2">
                  <a:lumMod val="60000"/>
                  <a:lumOff val="40000"/>
                </a:schemeClr>
              </a:solidFill>
            </a:ln>
          </p:spPr>
          <p:txBody>
            <a:bodyPr/>
            <a:lstStyle/>
            <a:p>
              <a:endParaRPr lang="en-US"/>
            </a:p>
          </p:txBody>
        </p:sp>
      </p:grpSp>
      <p:pic>
        <p:nvPicPr>
          <p:cNvPr id="68" name="Picture 67">
            <a:extLst>
              <a:ext uri="{FF2B5EF4-FFF2-40B4-BE49-F238E27FC236}">
                <a16:creationId xmlns:a16="http://schemas.microsoft.com/office/drawing/2014/main" id="{9FBF589D-E5AB-68BD-3044-7249A0EC7FBD}"/>
              </a:ext>
            </a:extLst>
          </p:cNvPr>
          <p:cNvPicPr>
            <a:picLocks noChangeAspect="1"/>
          </p:cNvPicPr>
          <p:nvPr/>
        </p:nvPicPr>
        <p:blipFill rotWithShape="1">
          <a:blip r:embed="rId5"/>
          <a:srcRect r="54576"/>
          <a:stretch/>
        </p:blipFill>
        <p:spPr>
          <a:xfrm>
            <a:off x="4839511" y="2777809"/>
            <a:ext cx="6096000" cy="2558029"/>
          </a:xfrm>
          <a:prstGeom prst="rect">
            <a:avLst/>
          </a:prstGeom>
        </p:spPr>
      </p:pic>
      <p:grpSp>
        <p:nvGrpSpPr>
          <p:cNvPr id="63" name="Group 9">
            <a:extLst>
              <a:ext uri="{FF2B5EF4-FFF2-40B4-BE49-F238E27FC236}">
                <a16:creationId xmlns:a16="http://schemas.microsoft.com/office/drawing/2014/main" id="{632B8D43-1C82-A5EB-8FE3-7708AEB782BD}"/>
              </a:ext>
            </a:extLst>
          </p:cNvPr>
          <p:cNvGrpSpPr/>
          <p:nvPr/>
        </p:nvGrpSpPr>
        <p:grpSpPr>
          <a:xfrm>
            <a:off x="7103147" y="4890198"/>
            <a:ext cx="7959670" cy="2676812"/>
            <a:chOff x="0" y="0"/>
            <a:chExt cx="2393170" cy="1087131"/>
          </a:xfrm>
        </p:grpSpPr>
        <p:sp>
          <p:nvSpPr>
            <p:cNvPr id="64" name="Freeform 10">
              <a:extLst>
                <a:ext uri="{FF2B5EF4-FFF2-40B4-BE49-F238E27FC236}">
                  <a16:creationId xmlns:a16="http://schemas.microsoft.com/office/drawing/2014/main" id="{77BB3ADE-46BA-9277-F6D2-AFDFA9A57E91}"/>
                </a:ext>
              </a:extLst>
            </p:cNvPr>
            <p:cNvSpPr/>
            <p:nvPr/>
          </p:nvSpPr>
          <p:spPr>
            <a:xfrm>
              <a:off x="0" y="0"/>
              <a:ext cx="2393171" cy="1087132"/>
            </a:xfrm>
            <a:custGeom>
              <a:avLst/>
              <a:gdLst/>
              <a:ahLst/>
              <a:cxnLst/>
              <a:rect l="l" t="t" r="r" b="b"/>
              <a:pathLst>
                <a:path w="2393171" h="1087132">
                  <a:moveTo>
                    <a:pt x="2268710" y="1087131"/>
                  </a:moveTo>
                  <a:lnTo>
                    <a:pt x="124460" y="1087131"/>
                  </a:lnTo>
                  <a:cubicBezTo>
                    <a:pt x="55880" y="1087131"/>
                    <a:pt x="0" y="1031251"/>
                    <a:pt x="0" y="962671"/>
                  </a:cubicBezTo>
                  <a:lnTo>
                    <a:pt x="0" y="124460"/>
                  </a:lnTo>
                  <a:cubicBezTo>
                    <a:pt x="0" y="55880"/>
                    <a:pt x="55880" y="0"/>
                    <a:pt x="124460" y="0"/>
                  </a:cubicBezTo>
                  <a:lnTo>
                    <a:pt x="2268711" y="0"/>
                  </a:lnTo>
                  <a:cubicBezTo>
                    <a:pt x="2337290" y="0"/>
                    <a:pt x="2393171" y="55880"/>
                    <a:pt x="2393171" y="124460"/>
                  </a:cubicBezTo>
                  <a:lnTo>
                    <a:pt x="2393171" y="962672"/>
                  </a:lnTo>
                  <a:cubicBezTo>
                    <a:pt x="2393171" y="1031251"/>
                    <a:pt x="2337290" y="1087132"/>
                    <a:pt x="2268711" y="1087132"/>
                  </a:cubicBezTo>
                  <a:close/>
                </a:path>
              </a:pathLst>
            </a:custGeom>
            <a:solidFill>
              <a:srgbClr val="FFFFFF"/>
            </a:solidFill>
            <a:ln w="53975">
              <a:solidFill>
                <a:schemeClr val="accent2">
                  <a:lumMod val="60000"/>
                  <a:lumOff val="40000"/>
                </a:schemeClr>
              </a:solidFill>
            </a:ln>
          </p:spPr>
          <p:txBody>
            <a:bodyPr/>
            <a:lstStyle/>
            <a:p>
              <a:endParaRPr lang="en-US"/>
            </a:p>
          </p:txBody>
        </p:sp>
      </p:grpSp>
      <p:pic>
        <p:nvPicPr>
          <p:cNvPr id="66" name="Picture 65">
            <a:extLst>
              <a:ext uri="{FF2B5EF4-FFF2-40B4-BE49-F238E27FC236}">
                <a16:creationId xmlns:a16="http://schemas.microsoft.com/office/drawing/2014/main" id="{6227D8A2-D760-8DE5-A85B-87EDE6BE762E}"/>
              </a:ext>
            </a:extLst>
          </p:cNvPr>
          <p:cNvPicPr>
            <a:picLocks noChangeAspect="1"/>
          </p:cNvPicPr>
          <p:nvPr/>
        </p:nvPicPr>
        <p:blipFill rotWithShape="1">
          <a:blip r:embed="rId6"/>
          <a:srcRect r="41288"/>
          <a:stretch/>
        </p:blipFill>
        <p:spPr>
          <a:xfrm>
            <a:off x="7472660" y="5148130"/>
            <a:ext cx="6925701" cy="2335409"/>
          </a:xfrm>
          <a:prstGeom prst="rect">
            <a:avLst/>
          </a:prstGeom>
        </p:spPr>
      </p:pic>
      <p:grpSp>
        <p:nvGrpSpPr>
          <p:cNvPr id="69" name="Group 9">
            <a:extLst>
              <a:ext uri="{FF2B5EF4-FFF2-40B4-BE49-F238E27FC236}">
                <a16:creationId xmlns:a16="http://schemas.microsoft.com/office/drawing/2014/main" id="{FC993ACF-D5D6-9409-40AF-8F60B7667015}"/>
              </a:ext>
            </a:extLst>
          </p:cNvPr>
          <p:cNvGrpSpPr/>
          <p:nvPr/>
        </p:nvGrpSpPr>
        <p:grpSpPr>
          <a:xfrm>
            <a:off x="10320478" y="7369658"/>
            <a:ext cx="7959673" cy="2676814"/>
            <a:chOff x="0" y="0"/>
            <a:chExt cx="2393170" cy="1087131"/>
          </a:xfrm>
        </p:grpSpPr>
        <p:sp>
          <p:nvSpPr>
            <p:cNvPr id="70" name="Freeform 10">
              <a:extLst>
                <a:ext uri="{FF2B5EF4-FFF2-40B4-BE49-F238E27FC236}">
                  <a16:creationId xmlns:a16="http://schemas.microsoft.com/office/drawing/2014/main" id="{F8831D48-0C13-9A41-E232-7B62A71827C6}"/>
                </a:ext>
              </a:extLst>
            </p:cNvPr>
            <p:cNvSpPr/>
            <p:nvPr/>
          </p:nvSpPr>
          <p:spPr>
            <a:xfrm>
              <a:off x="0" y="0"/>
              <a:ext cx="2393171" cy="1087132"/>
            </a:xfrm>
            <a:custGeom>
              <a:avLst/>
              <a:gdLst/>
              <a:ahLst/>
              <a:cxnLst/>
              <a:rect l="l" t="t" r="r" b="b"/>
              <a:pathLst>
                <a:path w="2393171" h="1087132">
                  <a:moveTo>
                    <a:pt x="2268710" y="1087131"/>
                  </a:moveTo>
                  <a:lnTo>
                    <a:pt x="124460" y="1087131"/>
                  </a:lnTo>
                  <a:cubicBezTo>
                    <a:pt x="55880" y="1087131"/>
                    <a:pt x="0" y="1031251"/>
                    <a:pt x="0" y="962671"/>
                  </a:cubicBezTo>
                  <a:lnTo>
                    <a:pt x="0" y="124460"/>
                  </a:lnTo>
                  <a:cubicBezTo>
                    <a:pt x="0" y="55880"/>
                    <a:pt x="55880" y="0"/>
                    <a:pt x="124460" y="0"/>
                  </a:cubicBezTo>
                  <a:lnTo>
                    <a:pt x="2268711" y="0"/>
                  </a:lnTo>
                  <a:cubicBezTo>
                    <a:pt x="2337290" y="0"/>
                    <a:pt x="2393171" y="55880"/>
                    <a:pt x="2393171" y="124460"/>
                  </a:cubicBezTo>
                  <a:lnTo>
                    <a:pt x="2393171" y="962672"/>
                  </a:lnTo>
                  <a:cubicBezTo>
                    <a:pt x="2393171" y="1031251"/>
                    <a:pt x="2337290" y="1087132"/>
                    <a:pt x="2268711" y="1087132"/>
                  </a:cubicBezTo>
                  <a:close/>
                </a:path>
              </a:pathLst>
            </a:custGeom>
            <a:solidFill>
              <a:srgbClr val="FFFFFF"/>
            </a:solidFill>
            <a:ln w="53975">
              <a:solidFill>
                <a:schemeClr val="accent2">
                  <a:lumMod val="60000"/>
                  <a:lumOff val="40000"/>
                </a:schemeClr>
              </a:solidFill>
            </a:ln>
          </p:spPr>
          <p:txBody>
            <a:bodyPr/>
            <a:lstStyle/>
            <a:p>
              <a:endParaRPr lang="en-US"/>
            </a:p>
          </p:txBody>
        </p:sp>
      </p:grpSp>
      <p:pic>
        <p:nvPicPr>
          <p:cNvPr id="74" name="Picture 73">
            <a:extLst>
              <a:ext uri="{FF2B5EF4-FFF2-40B4-BE49-F238E27FC236}">
                <a16:creationId xmlns:a16="http://schemas.microsoft.com/office/drawing/2014/main" id="{0E4AA864-7D68-2B7D-F9D2-50C0073B3440}"/>
              </a:ext>
            </a:extLst>
          </p:cNvPr>
          <p:cNvPicPr>
            <a:picLocks noChangeAspect="1"/>
          </p:cNvPicPr>
          <p:nvPr/>
        </p:nvPicPr>
        <p:blipFill rotWithShape="1">
          <a:blip r:embed="rId7"/>
          <a:srcRect l="-43331" t="-888" r="49682" b="12708"/>
          <a:stretch/>
        </p:blipFill>
        <p:spPr>
          <a:xfrm>
            <a:off x="4485140" y="7602902"/>
            <a:ext cx="13472116" cy="2239424"/>
          </a:xfrm>
          <a:prstGeom prst="rect">
            <a:avLst/>
          </a:prstGeom>
        </p:spPr>
      </p:pic>
      <p:sp>
        <p:nvSpPr>
          <p:cNvPr id="5" name="TextBox 4">
            <a:extLst>
              <a:ext uri="{FF2B5EF4-FFF2-40B4-BE49-F238E27FC236}">
                <a16:creationId xmlns:a16="http://schemas.microsoft.com/office/drawing/2014/main" id="{990BEF32-1C2D-8EAA-1EC0-7C6C84A90EE7}"/>
              </a:ext>
            </a:extLst>
          </p:cNvPr>
          <p:cNvSpPr txBox="1"/>
          <p:nvPr/>
        </p:nvSpPr>
        <p:spPr>
          <a:xfrm>
            <a:off x="8531460" y="1900365"/>
            <a:ext cx="9245600" cy="584775"/>
          </a:xfrm>
          <a:prstGeom prst="rect">
            <a:avLst/>
          </a:prstGeom>
          <a:noFill/>
        </p:spPr>
        <p:txBody>
          <a:bodyPr wrap="square">
            <a:spAutoFit/>
          </a:bodyPr>
          <a:lstStyle/>
          <a:p>
            <a:r>
              <a:rPr lang="vi-VN" sz="3200" dirty="0">
                <a:effectLst/>
                <a:latin typeface="+mj-lt"/>
                <a:ea typeface="Times New Roman" panose="02020603050405020304" pitchFamily="18" charset="0"/>
              </a:rPr>
              <a:t>Xác định vị trí hiện tại</a:t>
            </a:r>
            <a:endParaRPr lang="en-US" sz="3200" dirty="0">
              <a:latin typeface="+mj-lt"/>
            </a:endParaRPr>
          </a:p>
        </p:txBody>
      </p:sp>
      <p:sp>
        <p:nvSpPr>
          <p:cNvPr id="9" name="TextBox 8">
            <a:extLst>
              <a:ext uri="{FF2B5EF4-FFF2-40B4-BE49-F238E27FC236}">
                <a16:creationId xmlns:a16="http://schemas.microsoft.com/office/drawing/2014/main" id="{BF377456-7B65-F448-9122-D8AA50075F6B}"/>
              </a:ext>
            </a:extLst>
          </p:cNvPr>
          <p:cNvSpPr txBox="1"/>
          <p:nvPr/>
        </p:nvSpPr>
        <p:spPr>
          <a:xfrm>
            <a:off x="12582437" y="3064609"/>
            <a:ext cx="5835341" cy="1077218"/>
          </a:xfrm>
          <a:prstGeom prst="rect">
            <a:avLst/>
          </a:prstGeom>
          <a:noFill/>
        </p:spPr>
        <p:txBody>
          <a:bodyPr wrap="square">
            <a:spAutoFit/>
          </a:bodyPr>
          <a:lstStyle/>
          <a:p>
            <a:r>
              <a:rPr lang="vi-VN" sz="3200" dirty="0">
                <a:effectLst/>
                <a:latin typeface="Times New Roman" panose="02020603050405020304" pitchFamily="18" charset="0"/>
                <a:ea typeface="Times New Roman" panose="02020603050405020304" pitchFamily="18" charset="0"/>
              </a:rPr>
              <a:t>Kiểm tra việc thu thập chìa </a:t>
            </a:r>
            <a:r>
              <a:rPr lang="vi-VN" sz="3200" dirty="0" err="1">
                <a:effectLst/>
                <a:latin typeface="Times New Roman" panose="02020603050405020304" pitchFamily="18" charset="0"/>
                <a:ea typeface="Times New Roman" panose="02020603050405020304" pitchFamily="18" charset="0"/>
              </a:rPr>
              <a:t>khoá</a:t>
            </a:r>
            <a:r>
              <a:rPr lang="en-US" sz="3200" dirty="0">
                <a:effectLst/>
                <a:latin typeface="Times New Roman" panose="02020603050405020304" pitchFamily="18" charset="0"/>
                <a:ea typeface="Times New Roman" panose="02020603050405020304" pitchFamily="18" charset="0"/>
              </a:rPr>
              <a:t> </a:t>
            </a:r>
            <a:r>
              <a:rPr lang="en-US" sz="3200" dirty="0" err="1">
                <a:effectLst/>
                <a:latin typeface="Times New Roman" panose="02020603050405020304" pitchFamily="18" charset="0"/>
                <a:ea typeface="Times New Roman" panose="02020603050405020304" pitchFamily="18" charset="0"/>
              </a:rPr>
              <a:t>và</a:t>
            </a:r>
            <a:r>
              <a:rPr lang="en-US" sz="3200" dirty="0">
                <a:effectLst/>
                <a:latin typeface="Times New Roman" panose="02020603050405020304" pitchFamily="18" charset="0"/>
                <a:ea typeface="Times New Roman" panose="02020603050405020304" pitchFamily="18" charset="0"/>
              </a:rPr>
              <a:t> </a:t>
            </a:r>
            <a:r>
              <a:rPr lang="en-US" sz="3200" dirty="0" err="1">
                <a:effectLst/>
                <a:latin typeface="Times New Roman" panose="02020603050405020304" pitchFamily="18" charset="0"/>
                <a:ea typeface="Times New Roman" panose="02020603050405020304" pitchFamily="18" charset="0"/>
              </a:rPr>
              <a:t>tìm</a:t>
            </a:r>
            <a:r>
              <a:rPr lang="en-US" sz="3200" dirty="0">
                <a:effectLst/>
                <a:latin typeface="Times New Roman" panose="02020603050405020304" pitchFamily="18" charset="0"/>
                <a:ea typeface="Times New Roman" panose="02020603050405020304" pitchFamily="18" charset="0"/>
              </a:rPr>
              <a:t> </a:t>
            </a:r>
            <a:r>
              <a:rPr lang="en-US" sz="3200" dirty="0" err="1">
                <a:effectLst/>
                <a:latin typeface="Times New Roman" panose="02020603050405020304" pitchFamily="18" charset="0"/>
                <a:ea typeface="Times New Roman" panose="02020603050405020304" pitchFamily="18" charset="0"/>
              </a:rPr>
              <a:t>đường</a:t>
            </a:r>
            <a:r>
              <a:rPr lang="en-US" sz="3200" dirty="0">
                <a:effectLst/>
                <a:latin typeface="Times New Roman" panose="02020603050405020304" pitchFamily="18" charset="0"/>
                <a:ea typeface="Times New Roman" panose="02020603050405020304" pitchFamily="18" charset="0"/>
              </a:rPr>
              <a:t> </a:t>
            </a:r>
            <a:r>
              <a:rPr lang="en-US" sz="3200" dirty="0" err="1">
                <a:effectLst/>
                <a:latin typeface="Times New Roman" panose="02020603050405020304" pitchFamily="18" charset="0"/>
                <a:ea typeface="Times New Roman" panose="02020603050405020304" pitchFamily="18" charset="0"/>
              </a:rPr>
              <a:t>đế</a:t>
            </a:r>
            <a:r>
              <a:rPr lang="en-US" sz="3200" dirty="0">
                <a:effectLst/>
                <a:latin typeface="Times New Roman" panose="02020603050405020304" pitchFamily="18" charset="0"/>
                <a:ea typeface="Times New Roman" panose="02020603050405020304" pitchFamily="18" charset="0"/>
              </a:rPr>
              <a:t> </a:t>
            </a:r>
            <a:r>
              <a:rPr lang="en-US" sz="3200" dirty="0" err="1">
                <a:effectLst/>
                <a:latin typeface="Times New Roman" panose="02020603050405020304" pitchFamily="18" charset="0"/>
                <a:ea typeface="Times New Roman" panose="02020603050405020304" pitchFamily="18" charset="0"/>
              </a:rPr>
              <a:t>chìa</a:t>
            </a:r>
            <a:r>
              <a:rPr lang="en-US" sz="3200" dirty="0">
                <a:effectLst/>
                <a:latin typeface="Times New Roman" panose="02020603050405020304" pitchFamily="18" charset="0"/>
                <a:ea typeface="Times New Roman" panose="02020603050405020304" pitchFamily="18" charset="0"/>
              </a:rPr>
              <a:t> </a:t>
            </a:r>
            <a:r>
              <a:rPr lang="en-US" sz="3200" dirty="0" err="1">
                <a:effectLst/>
                <a:latin typeface="Times New Roman" panose="02020603050405020304" pitchFamily="18" charset="0"/>
                <a:ea typeface="Times New Roman" panose="02020603050405020304" pitchFamily="18" charset="0"/>
              </a:rPr>
              <a:t>khóa</a:t>
            </a:r>
            <a:endParaRPr lang="en-US" sz="3200" dirty="0"/>
          </a:p>
        </p:txBody>
      </p:sp>
      <p:sp>
        <p:nvSpPr>
          <p:cNvPr id="13" name="TextBox 12">
            <a:extLst>
              <a:ext uri="{FF2B5EF4-FFF2-40B4-BE49-F238E27FC236}">
                <a16:creationId xmlns:a16="http://schemas.microsoft.com/office/drawing/2014/main" id="{EB0BF4A2-C97A-AEAD-E527-A0B3544A705E}"/>
              </a:ext>
            </a:extLst>
          </p:cNvPr>
          <p:cNvSpPr txBox="1"/>
          <p:nvPr/>
        </p:nvSpPr>
        <p:spPr>
          <a:xfrm>
            <a:off x="2647405" y="6136898"/>
            <a:ext cx="9258300" cy="584775"/>
          </a:xfrm>
          <a:prstGeom prst="rect">
            <a:avLst/>
          </a:prstGeom>
          <a:noFill/>
        </p:spPr>
        <p:txBody>
          <a:bodyPr wrap="square">
            <a:spAutoFit/>
          </a:bodyPr>
          <a:lstStyle/>
          <a:p>
            <a:r>
              <a:rPr lang="en-US" sz="3200" dirty="0">
                <a:effectLst/>
                <a:latin typeface="Times New Roman" panose="02020603050405020304" pitchFamily="18" charset="0"/>
                <a:ea typeface="Times New Roman" panose="02020603050405020304" pitchFamily="18" charset="0"/>
              </a:rPr>
              <a:t>Di </a:t>
            </a:r>
            <a:r>
              <a:rPr lang="en-US" sz="3200" dirty="0" err="1">
                <a:effectLst/>
                <a:latin typeface="Times New Roman" panose="02020603050405020304" pitchFamily="18" charset="0"/>
                <a:ea typeface="Times New Roman" panose="02020603050405020304" pitchFamily="18" charset="0"/>
              </a:rPr>
              <a:t>chuyển</a:t>
            </a:r>
            <a:r>
              <a:rPr lang="en-US" sz="3200" dirty="0">
                <a:effectLst/>
                <a:latin typeface="Times New Roman" panose="02020603050405020304" pitchFamily="18" charset="0"/>
                <a:ea typeface="Times New Roman" panose="02020603050405020304" pitchFamily="18" charset="0"/>
              </a:rPr>
              <a:t> </a:t>
            </a:r>
            <a:r>
              <a:rPr lang="en-US" sz="3200" dirty="0" err="1">
                <a:effectLst/>
                <a:latin typeface="Times New Roman" panose="02020603050405020304" pitchFamily="18" charset="0"/>
                <a:ea typeface="Times New Roman" panose="02020603050405020304" pitchFamily="18" charset="0"/>
              </a:rPr>
              <a:t>theo</a:t>
            </a:r>
            <a:r>
              <a:rPr lang="en-US" sz="3200" dirty="0">
                <a:effectLst/>
                <a:latin typeface="Times New Roman" panose="02020603050405020304" pitchFamily="18" charset="0"/>
                <a:ea typeface="Times New Roman" panose="02020603050405020304" pitchFamily="18" charset="0"/>
              </a:rPr>
              <a:t> </a:t>
            </a:r>
            <a:r>
              <a:rPr lang="en-US" sz="3200" dirty="0" err="1">
                <a:effectLst/>
                <a:latin typeface="Times New Roman" panose="02020603050405020304" pitchFamily="18" charset="0"/>
                <a:ea typeface="Times New Roman" panose="02020603050405020304" pitchFamily="18" charset="0"/>
              </a:rPr>
              <a:t>đường</a:t>
            </a:r>
            <a:r>
              <a:rPr lang="en-US" sz="3200" dirty="0">
                <a:effectLst/>
                <a:latin typeface="Times New Roman" panose="02020603050405020304" pitchFamily="18" charset="0"/>
                <a:ea typeface="Times New Roman" panose="02020603050405020304" pitchFamily="18" charset="0"/>
              </a:rPr>
              <a:t> </a:t>
            </a:r>
            <a:r>
              <a:rPr lang="en-US" sz="3200" dirty="0" err="1">
                <a:effectLst/>
                <a:latin typeface="Times New Roman" panose="02020603050405020304" pitchFamily="18" charset="0"/>
                <a:ea typeface="Times New Roman" panose="02020603050405020304" pitchFamily="18" charset="0"/>
              </a:rPr>
              <a:t>đi</a:t>
            </a:r>
            <a:endParaRPr lang="en-US" sz="3200" dirty="0"/>
          </a:p>
        </p:txBody>
      </p:sp>
      <p:sp>
        <p:nvSpPr>
          <p:cNvPr id="15" name="TextBox 14">
            <a:extLst>
              <a:ext uri="{FF2B5EF4-FFF2-40B4-BE49-F238E27FC236}">
                <a16:creationId xmlns:a16="http://schemas.microsoft.com/office/drawing/2014/main" id="{65A17D0B-DCB4-4690-F856-1A84880D2C49}"/>
              </a:ext>
            </a:extLst>
          </p:cNvPr>
          <p:cNvSpPr txBox="1"/>
          <p:nvPr/>
        </p:nvSpPr>
        <p:spPr>
          <a:xfrm>
            <a:off x="4839511" y="8694446"/>
            <a:ext cx="9283700" cy="584775"/>
          </a:xfrm>
          <a:prstGeom prst="rect">
            <a:avLst/>
          </a:prstGeom>
          <a:noFill/>
        </p:spPr>
        <p:txBody>
          <a:bodyPr wrap="square">
            <a:spAutoFit/>
          </a:bodyPr>
          <a:lstStyle/>
          <a:p>
            <a:r>
              <a:rPr lang="vi-VN" sz="3200" dirty="0" err="1">
                <a:effectLst/>
                <a:latin typeface="Times New Roman" panose="02020603050405020304" pitchFamily="18" charset="0"/>
                <a:ea typeface="Times New Roman" panose="02020603050405020304" pitchFamily="18" charset="0"/>
              </a:rPr>
              <a:t>Xoá</a:t>
            </a:r>
            <a:r>
              <a:rPr lang="vi-VN" sz="3200" dirty="0">
                <a:effectLst/>
                <a:latin typeface="Times New Roman" panose="02020603050405020304" pitchFamily="18" charset="0"/>
                <a:ea typeface="Times New Roman" panose="02020603050405020304" pitchFamily="18" charset="0"/>
              </a:rPr>
              <a:t> chìa </a:t>
            </a:r>
            <a:r>
              <a:rPr lang="vi-VN" sz="3200" dirty="0" err="1">
                <a:effectLst/>
                <a:latin typeface="Times New Roman" panose="02020603050405020304" pitchFamily="18" charset="0"/>
                <a:ea typeface="Times New Roman" panose="02020603050405020304" pitchFamily="18" charset="0"/>
              </a:rPr>
              <a:t>khoá</a:t>
            </a:r>
            <a:r>
              <a:rPr lang="vi-VN" sz="3200" dirty="0">
                <a:effectLst/>
                <a:latin typeface="Times New Roman" panose="02020603050405020304" pitchFamily="18" charset="0"/>
                <a:ea typeface="Times New Roman" panose="02020603050405020304" pitchFamily="18" charset="0"/>
              </a:rPr>
              <a:t> nếu đã thu thập</a:t>
            </a:r>
            <a:endParaRPr lang="en-US" sz="3200" dirty="0"/>
          </a:p>
        </p:txBody>
      </p:sp>
    </p:spTree>
    <p:extLst>
      <p:ext uri="{BB962C8B-B14F-4D97-AF65-F5344CB8AC3E}">
        <p14:creationId xmlns:p14="http://schemas.microsoft.com/office/powerpoint/2010/main" val="359810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750"/>
                                        <p:tgtEl>
                                          <p:spTgt spid="54"/>
                                        </p:tgtEl>
                                      </p:cBhvr>
                                    </p:animEffect>
                                    <p:anim calcmode="lin" valueType="num">
                                      <p:cBhvr>
                                        <p:cTn id="8" dur="750" fill="hold"/>
                                        <p:tgtEl>
                                          <p:spTgt spid="54"/>
                                        </p:tgtEl>
                                        <p:attrNameLst>
                                          <p:attrName>ppt_x</p:attrName>
                                        </p:attrNameLst>
                                      </p:cBhvr>
                                      <p:tavLst>
                                        <p:tav tm="0">
                                          <p:val>
                                            <p:strVal val="#ppt_x"/>
                                          </p:val>
                                        </p:tav>
                                        <p:tav tm="100000">
                                          <p:val>
                                            <p:strVal val="#ppt_x"/>
                                          </p:val>
                                        </p:tav>
                                      </p:tavLst>
                                    </p:anim>
                                    <p:anim calcmode="lin" valueType="num">
                                      <p:cBhvr>
                                        <p:cTn id="9" dur="75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750"/>
                                        <p:tgtEl>
                                          <p:spTgt spid="58"/>
                                        </p:tgtEl>
                                      </p:cBhvr>
                                    </p:animEffect>
                                    <p:anim calcmode="lin" valueType="num">
                                      <p:cBhvr>
                                        <p:cTn id="13" dur="750" fill="hold"/>
                                        <p:tgtEl>
                                          <p:spTgt spid="58"/>
                                        </p:tgtEl>
                                        <p:attrNameLst>
                                          <p:attrName>ppt_x</p:attrName>
                                        </p:attrNameLst>
                                      </p:cBhvr>
                                      <p:tavLst>
                                        <p:tav tm="0">
                                          <p:val>
                                            <p:strVal val="#ppt_x"/>
                                          </p:val>
                                        </p:tav>
                                        <p:tav tm="100000">
                                          <p:val>
                                            <p:strVal val="#ppt_x"/>
                                          </p:val>
                                        </p:tav>
                                      </p:tavLst>
                                    </p:anim>
                                    <p:anim calcmode="lin" valueType="num">
                                      <p:cBhvr>
                                        <p:cTn id="14" dur="750" fill="hold"/>
                                        <p:tgtEl>
                                          <p:spTgt spid="5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anim calcmode="lin" valueType="num">
                                      <p:cBhvr>
                                        <p:cTn id="18" dur="750" fill="hold"/>
                                        <p:tgtEl>
                                          <p:spTgt spid="5"/>
                                        </p:tgtEl>
                                        <p:attrNameLst>
                                          <p:attrName>ppt_x</p:attrName>
                                        </p:attrNameLst>
                                      </p:cBhvr>
                                      <p:tavLst>
                                        <p:tav tm="0">
                                          <p:val>
                                            <p:strVal val="#ppt_x"/>
                                          </p:val>
                                        </p:tav>
                                        <p:tav tm="100000">
                                          <p:val>
                                            <p:strVal val="#ppt_x"/>
                                          </p:val>
                                        </p:tav>
                                      </p:tavLst>
                                    </p:anim>
                                    <p:anim calcmode="lin" valueType="num">
                                      <p:cBhvr>
                                        <p:cTn id="19"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750"/>
                                        <p:tgtEl>
                                          <p:spTgt spid="68"/>
                                        </p:tgtEl>
                                      </p:cBhvr>
                                    </p:animEffect>
                                    <p:anim calcmode="lin" valueType="num">
                                      <p:cBhvr>
                                        <p:cTn id="25" dur="750" fill="hold"/>
                                        <p:tgtEl>
                                          <p:spTgt spid="68"/>
                                        </p:tgtEl>
                                        <p:attrNameLst>
                                          <p:attrName>ppt_x</p:attrName>
                                        </p:attrNameLst>
                                      </p:cBhvr>
                                      <p:tavLst>
                                        <p:tav tm="0">
                                          <p:val>
                                            <p:strVal val="#ppt_x"/>
                                          </p:val>
                                        </p:tav>
                                        <p:tav tm="100000">
                                          <p:val>
                                            <p:strVal val="#ppt_x"/>
                                          </p:val>
                                        </p:tav>
                                      </p:tavLst>
                                    </p:anim>
                                    <p:anim calcmode="lin" valueType="num">
                                      <p:cBhvr>
                                        <p:cTn id="26" dur="750" fill="hold"/>
                                        <p:tgtEl>
                                          <p:spTgt spid="6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750"/>
                                        <p:tgtEl>
                                          <p:spTgt spid="59"/>
                                        </p:tgtEl>
                                      </p:cBhvr>
                                    </p:animEffect>
                                    <p:anim calcmode="lin" valueType="num">
                                      <p:cBhvr>
                                        <p:cTn id="30" dur="750" fill="hold"/>
                                        <p:tgtEl>
                                          <p:spTgt spid="59"/>
                                        </p:tgtEl>
                                        <p:attrNameLst>
                                          <p:attrName>ppt_x</p:attrName>
                                        </p:attrNameLst>
                                      </p:cBhvr>
                                      <p:tavLst>
                                        <p:tav tm="0">
                                          <p:val>
                                            <p:strVal val="#ppt_x"/>
                                          </p:val>
                                        </p:tav>
                                        <p:tav tm="100000">
                                          <p:val>
                                            <p:strVal val="#ppt_x"/>
                                          </p:val>
                                        </p:tav>
                                      </p:tavLst>
                                    </p:anim>
                                    <p:anim calcmode="lin" valueType="num">
                                      <p:cBhvr>
                                        <p:cTn id="31" dur="750" fill="hold"/>
                                        <p:tgtEl>
                                          <p:spTgt spid="5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750"/>
                                        <p:tgtEl>
                                          <p:spTgt spid="9"/>
                                        </p:tgtEl>
                                      </p:cBhvr>
                                    </p:animEffect>
                                    <p:anim calcmode="lin" valueType="num">
                                      <p:cBhvr>
                                        <p:cTn id="35" dur="750" fill="hold"/>
                                        <p:tgtEl>
                                          <p:spTgt spid="9"/>
                                        </p:tgtEl>
                                        <p:attrNameLst>
                                          <p:attrName>ppt_x</p:attrName>
                                        </p:attrNameLst>
                                      </p:cBhvr>
                                      <p:tavLst>
                                        <p:tav tm="0">
                                          <p:val>
                                            <p:strVal val="#ppt_x"/>
                                          </p:val>
                                        </p:tav>
                                        <p:tav tm="100000">
                                          <p:val>
                                            <p:strVal val="#ppt_x"/>
                                          </p:val>
                                        </p:tav>
                                      </p:tavLst>
                                    </p:anim>
                                    <p:anim calcmode="lin" valueType="num">
                                      <p:cBhvr>
                                        <p:cTn id="36"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750"/>
                                        <p:tgtEl>
                                          <p:spTgt spid="63"/>
                                        </p:tgtEl>
                                      </p:cBhvr>
                                    </p:animEffect>
                                    <p:anim calcmode="lin" valueType="num">
                                      <p:cBhvr>
                                        <p:cTn id="42" dur="750" fill="hold"/>
                                        <p:tgtEl>
                                          <p:spTgt spid="63"/>
                                        </p:tgtEl>
                                        <p:attrNameLst>
                                          <p:attrName>ppt_x</p:attrName>
                                        </p:attrNameLst>
                                      </p:cBhvr>
                                      <p:tavLst>
                                        <p:tav tm="0">
                                          <p:val>
                                            <p:strVal val="#ppt_x"/>
                                          </p:val>
                                        </p:tav>
                                        <p:tav tm="100000">
                                          <p:val>
                                            <p:strVal val="#ppt_x"/>
                                          </p:val>
                                        </p:tav>
                                      </p:tavLst>
                                    </p:anim>
                                    <p:anim calcmode="lin" valueType="num">
                                      <p:cBhvr>
                                        <p:cTn id="43" dur="750" fill="hold"/>
                                        <p:tgtEl>
                                          <p:spTgt spid="6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750"/>
                                        <p:tgtEl>
                                          <p:spTgt spid="66"/>
                                        </p:tgtEl>
                                      </p:cBhvr>
                                    </p:animEffect>
                                    <p:anim calcmode="lin" valueType="num">
                                      <p:cBhvr>
                                        <p:cTn id="47" dur="750" fill="hold"/>
                                        <p:tgtEl>
                                          <p:spTgt spid="66"/>
                                        </p:tgtEl>
                                        <p:attrNameLst>
                                          <p:attrName>ppt_x</p:attrName>
                                        </p:attrNameLst>
                                      </p:cBhvr>
                                      <p:tavLst>
                                        <p:tav tm="0">
                                          <p:val>
                                            <p:strVal val="#ppt_x"/>
                                          </p:val>
                                        </p:tav>
                                        <p:tav tm="100000">
                                          <p:val>
                                            <p:strVal val="#ppt_x"/>
                                          </p:val>
                                        </p:tav>
                                      </p:tavLst>
                                    </p:anim>
                                    <p:anim calcmode="lin" valueType="num">
                                      <p:cBhvr>
                                        <p:cTn id="48" dur="750" fill="hold"/>
                                        <p:tgtEl>
                                          <p:spTgt spid="6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anim calcmode="lin" valueType="num">
                                      <p:cBhvr>
                                        <p:cTn id="52" dur="750" fill="hold"/>
                                        <p:tgtEl>
                                          <p:spTgt spid="13"/>
                                        </p:tgtEl>
                                        <p:attrNameLst>
                                          <p:attrName>ppt_x</p:attrName>
                                        </p:attrNameLst>
                                      </p:cBhvr>
                                      <p:tavLst>
                                        <p:tav tm="0">
                                          <p:val>
                                            <p:strVal val="#ppt_x"/>
                                          </p:val>
                                        </p:tav>
                                        <p:tav tm="100000">
                                          <p:val>
                                            <p:strVal val="#ppt_x"/>
                                          </p:val>
                                        </p:tav>
                                      </p:tavLst>
                                    </p:anim>
                                    <p:anim calcmode="lin" valueType="num">
                                      <p:cBhvr>
                                        <p:cTn id="53" dur="7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750"/>
                                        <p:tgtEl>
                                          <p:spTgt spid="74"/>
                                        </p:tgtEl>
                                      </p:cBhvr>
                                    </p:animEffect>
                                    <p:anim calcmode="lin" valueType="num">
                                      <p:cBhvr>
                                        <p:cTn id="59" dur="750" fill="hold"/>
                                        <p:tgtEl>
                                          <p:spTgt spid="74"/>
                                        </p:tgtEl>
                                        <p:attrNameLst>
                                          <p:attrName>ppt_x</p:attrName>
                                        </p:attrNameLst>
                                      </p:cBhvr>
                                      <p:tavLst>
                                        <p:tav tm="0">
                                          <p:val>
                                            <p:strVal val="#ppt_x"/>
                                          </p:val>
                                        </p:tav>
                                        <p:tav tm="100000">
                                          <p:val>
                                            <p:strVal val="#ppt_x"/>
                                          </p:val>
                                        </p:tav>
                                      </p:tavLst>
                                    </p:anim>
                                    <p:anim calcmode="lin" valueType="num">
                                      <p:cBhvr>
                                        <p:cTn id="60" dur="750" fill="hold"/>
                                        <p:tgtEl>
                                          <p:spTgt spid="74"/>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750"/>
                                        <p:tgtEl>
                                          <p:spTgt spid="69"/>
                                        </p:tgtEl>
                                      </p:cBhvr>
                                    </p:animEffect>
                                    <p:anim calcmode="lin" valueType="num">
                                      <p:cBhvr>
                                        <p:cTn id="64" dur="750" fill="hold"/>
                                        <p:tgtEl>
                                          <p:spTgt spid="69"/>
                                        </p:tgtEl>
                                        <p:attrNameLst>
                                          <p:attrName>ppt_x</p:attrName>
                                        </p:attrNameLst>
                                      </p:cBhvr>
                                      <p:tavLst>
                                        <p:tav tm="0">
                                          <p:val>
                                            <p:strVal val="#ppt_x"/>
                                          </p:val>
                                        </p:tav>
                                        <p:tav tm="100000">
                                          <p:val>
                                            <p:strVal val="#ppt_x"/>
                                          </p:val>
                                        </p:tav>
                                      </p:tavLst>
                                    </p:anim>
                                    <p:anim calcmode="lin" valueType="num">
                                      <p:cBhvr>
                                        <p:cTn id="65" dur="750" fill="hold"/>
                                        <p:tgtEl>
                                          <p:spTgt spid="6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750"/>
                                        <p:tgtEl>
                                          <p:spTgt spid="15"/>
                                        </p:tgtEl>
                                      </p:cBhvr>
                                    </p:animEffect>
                                    <p:anim calcmode="lin" valueType="num">
                                      <p:cBhvr>
                                        <p:cTn id="69" dur="750" fill="hold"/>
                                        <p:tgtEl>
                                          <p:spTgt spid="15"/>
                                        </p:tgtEl>
                                        <p:attrNameLst>
                                          <p:attrName>ppt_x</p:attrName>
                                        </p:attrNameLst>
                                      </p:cBhvr>
                                      <p:tavLst>
                                        <p:tav tm="0">
                                          <p:val>
                                            <p:strVal val="#ppt_x"/>
                                          </p:val>
                                        </p:tav>
                                        <p:tav tm="100000">
                                          <p:val>
                                            <p:strVal val="#ppt_x"/>
                                          </p:val>
                                        </p:tav>
                                      </p:tavLst>
                                    </p:anim>
                                    <p:anim calcmode="lin" valueType="num">
                                      <p:cBhvr>
                                        <p:cTn id="7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18">
            <a:extLst>
              <a:ext uri="{FF2B5EF4-FFF2-40B4-BE49-F238E27FC236}">
                <a16:creationId xmlns:a16="http://schemas.microsoft.com/office/drawing/2014/main" id="{11A5170C-0F66-2354-B967-95DB45CC6641}"/>
              </a:ext>
            </a:extLst>
          </p:cNvPr>
          <p:cNvSpPr/>
          <p:nvPr/>
        </p:nvSpPr>
        <p:spPr>
          <a:xfrm>
            <a:off x="10563043" y="826251"/>
            <a:ext cx="6994633" cy="1131877"/>
          </a:xfrm>
          <a:custGeom>
            <a:avLst/>
            <a:gdLst/>
            <a:ahLst/>
            <a:cxnLst/>
            <a:rect l="l" t="t" r="r" b="b"/>
            <a:pathLst>
              <a:path w="8114098" h="2006395">
                <a:moveTo>
                  <a:pt x="0" y="0"/>
                </a:moveTo>
                <a:lnTo>
                  <a:pt x="8114098" y="0"/>
                </a:lnTo>
                <a:lnTo>
                  <a:pt x="8114098" y="2006395"/>
                </a:lnTo>
                <a:lnTo>
                  <a:pt x="0" y="20063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2" name="Group 2"/>
          <p:cNvGrpSpPr/>
          <p:nvPr/>
        </p:nvGrpSpPr>
        <p:grpSpPr>
          <a:xfrm>
            <a:off x="9512027" y="489563"/>
            <a:ext cx="8775973" cy="9797437"/>
            <a:chOff x="0" y="0"/>
            <a:chExt cx="6353300" cy="7092782"/>
          </a:xfrm>
        </p:grpSpPr>
        <p:sp>
          <p:nvSpPr>
            <p:cNvPr id="3" name="Freeform 3"/>
            <p:cNvSpPr/>
            <p:nvPr/>
          </p:nvSpPr>
          <p:spPr>
            <a:xfrm>
              <a:off x="0" y="0"/>
              <a:ext cx="6353300" cy="7092782"/>
            </a:xfrm>
            <a:custGeom>
              <a:avLst/>
              <a:gdLst/>
              <a:ahLst/>
              <a:cxnLst/>
              <a:rect l="l" t="t" r="r" b="b"/>
              <a:pathLst>
                <a:path w="6353300" h="7092782">
                  <a:moveTo>
                    <a:pt x="0" y="0"/>
                  </a:moveTo>
                  <a:lnTo>
                    <a:pt x="0" y="7092782"/>
                  </a:lnTo>
                  <a:lnTo>
                    <a:pt x="6353300" y="7092782"/>
                  </a:lnTo>
                  <a:lnTo>
                    <a:pt x="6353300" y="0"/>
                  </a:lnTo>
                  <a:lnTo>
                    <a:pt x="0" y="0"/>
                  </a:lnTo>
                  <a:close/>
                  <a:moveTo>
                    <a:pt x="6292340" y="7031822"/>
                  </a:moveTo>
                  <a:lnTo>
                    <a:pt x="59690" y="7031822"/>
                  </a:lnTo>
                  <a:lnTo>
                    <a:pt x="59690" y="59690"/>
                  </a:lnTo>
                  <a:lnTo>
                    <a:pt x="6292340" y="59690"/>
                  </a:lnTo>
                  <a:lnTo>
                    <a:pt x="6292340" y="7031822"/>
                  </a:lnTo>
                  <a:close/>
                </a:path>
              </a:pathLst>
            </a:custGeom>
            <a:solidFill>
              <a:srgbClr val="2938FA"/>
            </a:solidFill>
          </p:spPr>
          <p:txBody>
            <a:bodyPr/>
            <a:lstStyle/>
            <a:p>
              <a:endParaRPr lang="en-US" sz="2800">
                <a:latin typeface="Times New Roman" panose="02020603050405020304" pitchFamily="18" charset="0"/>
                <a:cs typeface="Times New Roman" panose="02020603050405020304" pitchFamily="18" charset="0"/>
              </a:endParaRPr>
            </a:p>
          </p:txBody>
        </p:sp>
      </p:grpSp>
      <p:grpSp>
        <p:nvGrpSpPr>
          <p:cNvPr id="4" name="Group 4"/>
          <p:cNvGrpSpPr/>
          <p:nvPr/>
        </p:nvGrpSpPr>
        <p:grpSpPr>
          <a:xfrm>
            <a:off x="10529058" y="930497"/>
            <a:ext cx="7207307" cy="1526525"/>
            <a:chOff x="0" y="57150"/>
            <a:chExt cx="9609743" cy="2035366"/>
          </a:xfrm>
        </p:grpSpPr>
        <p:sp>
          <p:nvSpPr>
            <p:cNvPr id="5" name="TextBox 5"/>
            <p:cNvSpPr txBox="1"/>
            <p:nvPr/>
          </p:nvSpPr>
          <p:spPr>
            <a:xfrm>
              <a:off x="0" y="1544332"/>
              <a:ext cx="9609743" cy="548184"/>
            </a:xfrm>
            <a:prstGeom prst="rect">
              <a:avLst/>
            </a:prstGeom>
          </p:spPr>
          <p:txBody>
            <a:bodyPr lIns="0" tIns="0" rIns="0" bIns="0" rtlCol="0" anchor="t">
              <a:spAutoFit/>
            </a:bodyPr>
            <a:lstStyle/>
            <a:p>
              <a:pPr>
                <a:lnSpc>
                  <a:spcPts val="3399"/>
                </a:lnSpc>
              </a:pPr>
              <a:endParaRPr sz="2800">
                <a:latin typeface="Times New Roman" panose="02020603050405020304" pitchFamily="18" charset="0"/>
                <a:cs typeface="Times New Roman" panose="02020603050405020304" pitchFamily="18" charset="0"/>
              </a:endParaRPr>
            </a:p>
          </p:txBody>
        </p:sp>
        <p:sp>
          <p:nvSpPr>
            <p:cNvPr id="6" name="TextBox 6"/>
            <p:cNvSpPr txBox="1"/>
            <p:nvPr/>
          </p:nvSpPr>
          <p:spPr>
            <a:xfrm>
              <a:off x="0" y="57150"/>
              <a:ext cx="9609743" cy="942566"/>
            </a:xfrm>
            <a:prstGeom prst="rect">
              <a:avLst/>
            </a:prstGeom>
          </p:spPr>
          <p:txBody>
            <a:bodyPr lIns="0" tIns="0" rIns="0" bIns="0" rtlCol="0" anchor="t">
              <a:spAutoFit/>
            </a:bodyPr>
            <a:lstStyle/>
            <a:p>
              <a:pPr algn="ctr">
                <a:lnSpc>
                  <a:spcPts val="6092"/>
                </a:lnSpc>
              </a:pPr>
              <a:r>
                <a:rPr lang="en-US" sz="4000" b="1" dirty="0">
                  <a:latin typeface="Times New Roman" panose="02020603050405020304" pitchFamily="18" charset="0"/>
                  <a:cs typeface="Times New Roman" panose="02020603050405020304" pitchFamily="18" charset="0"/>
                </a:rPr>
                <a:t>THIẾT KẾ GIAO DIỆN</a:t>
              </a:r>
            </a:p>
          </p:txBody>
        </p:sp>
      </p:grpSp>
      <p:grpSp>
        <p:nvGrpSpPr>
          <p:cNvPr id="7" name="Group 7"/>
          <p:cNvGrpSpPr/>
          <p:nvPr/>
        </p:nvGrpSpPr>
        <p:grpSpPr>
          <a:xfrm>
            <a:off x="730324" y="252217"/>
            <a:ext cx="7412665" cy="1793667"/>
            <a:chOff x="0" y="0"/>
            <a:chExt cx="14517279" cy="4160034"/>
          </a:xfrm>
        </p:grpSpPr>
        <p:sp>
          <p:nvSpPr>
            <p:cNvPr id="8" name="Freeform 8"/>
            <p:cNvSpPr/>
            <p:nvPr/>
          </p:nvSpPr>
          <p:spPr>
            <a:xfrm>
              <a:off x="72390" y="72390"/>
              <a:ext cx="14372499" cy="4015254"/>
            </a:xfrm>
            <a:custGeom>
              <a:avLst/>
              <a:gdLst/>
              <a:ahLst/>
              <a:cxnLst/>
              <a:rect l="l" t="t" r="r" b="b"/>
              <a:pathLst>
                <a:path w="14372499" h="4015254">
                  <a:moveTo>
                    <a:pt x="0" y="0"/>
                  </a:moveTo>
                  <a:lnTo>
                    <a:pt x="14372499" y="0"/>
                  </a:lnTo>
                  <a:lnTo>
                    <a:pt x="14372499" y="4015254"/>
                  </a:lnTo>
                  <a:lnTo>
                    <a:pt x="0" y="4015254"/>
                  </a:lnTo>
                  <a:lnTo>
                    <a:pt x="0" y="0"/>
                  </a:lnTo>
                  <a:close/>
                </a:path>
              </a:pathLst>
            </a:custGeom>
            <a:solidFill>
              <a:srgbClr val="F1A5D6"/>
            </a:solidFill>
          </p:spPr>
          <p:txBody>
            <a:bodyPr/>
            <a:lstStyle/>
            <a:p>
              <a:endParaRPr lang="en-US" sz="2800">
                <a:latin typeface="Times New Roman" panose="02020603050405020304" pitchFamily="18" charset="0"/>
                <a:cs typeface="Times New Roman" panose="02020603050405020304" pitchFamily="18" charset="0"/>
              </a:endParaRPr>
            </a:p>
          </p:txBody>
        </p:sp>
        <p:sp>
          <p:nvSpPr>
            <p:cNvPr id="9" name="Freeform 9"/>
            <p:cNvSpPr/>
            <p:nvPr/>
          </p:nvSpPr>
          <p:spPr>
            <a:xfrm>
              <a:off x="0" y="0"/>
              <a:ext cx="14517280" cy="4160034"/>
            </a:xfrm>
            <a:custGeom>
              <a:avLst/>
              <a:gdLst/>
              <a:ahLst/>
              <a:cxnLst/>
              <a:rect l="l" t="t" r="r" b="b"/>
              <a:pathLst>
                <a:path w="14517280" h="4160034">
                  <a:moveTo>
                    <a:pt x="14372499" y="4015254"/>
                  </a:moveTo>
                  <a:lnTo>
                    <a:pt x="14517280" y="4015254"/>
                  </a:lnTo>
                  <a:lnTo>
                    <a:pt x="14517280" y="4160034"/>
                  </a:lnTo>
                  <a:lnTo>
                    <a:pt x="14372499" y="4160034"/>
                  </a:lnTo>
                  <a:lnTo>
                    <a:pt x="14372499" y="4015254"/>
                  </a:lnTo>
                  <a:close/>
                  <a:moveTo>
                    <a:pt x="0" y="144780"/>
                  </a:moveTo>
                  <a:lnTo>
                    <a:pt x="144780" y="144780"/>
                  </a:lnTo>
                  <a:lnTo>
                    <a:pt x="144780" y="4015254"/>
                  </a:lnTo>
                  <a:lnTo>
                    <a:pt x="0" y="4015254"/>
                  </a:lnTo>
                  <a:lnTo>
                    <a:pt x="0" y="144780"/>
                  </a:lnTo>
                  <a:close/>
                  <a:moveTo>
                    <a:pt x="0" y="4015254"/>
                  </a:moveTo>
                  <a:lnTo>
                    <a:pt x="144780" y="4015254"/>
                  </a:lnTo>
                  <a:lnTo>
                    <a:pt x="144780" y="4160034"/>
                  </a:lnTo>
                  <a:lnTo>
                    <a:pt x="0" y="4160034"/>
                  </a:lnTo>
                  <a:lnTo>
                    <a:pt x="0" y="4015254"/>
                  </a:lnTo>
                  <a:close/>
                  <a:moveTo>
                    <a:pt x="14372499" y="144780"/>
                  </a:moveTo>
                  <a:lnTo>
                    <a:pt x="14517280" y="144780"/>
                  </a:lnTo>
                  <a:lnTo>
                    <a:pt x="14517280" y="4015254"/>
                  </a:lnTo>
                  <a:lnTo>
                    <a:pt x="14372499" y="4015254"/>
                  </a:lnTo>
                  <a:lnTo>
                    <a:pt x="14372499" y="144780"/>
                  </a:lnTo>
                  <a:close/>
                  <a:moveTo>
                    <a:pt x="144780" y="4015254"/>
                  </a:moveTo>
                  <a:lnTo>
                    <a:pt x="14372499" y="4015254"/>
                  </a:lnTo>
                  <a:lnTo>
                    <a:pt x="14372499" y="4160034"/>
                  </a:lnTo>
                  <a:lnTo>
                    <a:pt x="144780" y="4160034"/>
                  </a:lnTo>
                  <a:lnTo>
                    <a:pt x="144780" y="4015254"/>
                  </a:lnTo>
                  <a:close/>
                  <a:moveTo>
                    <a:pt x="14372499" y="0"/>
                  </a:moveTo>
                  <a:lnTo>
                    <a:pt x="14517280" y="0"/>
                  </a:lnTo>
                  <a:lnTo>
                    <a:pt x="14517280" y="144780"/>
                  </a:lnTo>
                  <a:lnTo>
                    <a:pt x="14372499" y="144780"/>
                  </a:lnTo>
                  <a:lnTo>
                    <a:pt x="14372499" y="0"/>
                  </a:lnTo>
                  <a:close/>
                  <a:moveTo>
                    <a:pt x="0" y="0"/>
                  </a:moveTo>
                  <a:lnTo>
                    <a:pt x="144780" y="0"/>
                  </a:lnTo>
                  <a:lnTo>
                    <a:pt x="144780" y="144780"/>
                  </a:lnTo>
                  <a:lnTo>
                    <a:pt x="0" y="144780"/>
                  </a:lnTo>
                  <a:lnTo>
                    <a:pt x="0" y="0"/>
                  </a:lnTo>
                  <a:close/>
                  <a:moveTo>
                    <a:pt x="144780" y="0"/>
                  </a:moveTo>
                  <a:lnTo>
                    <a:pt x="14372499" y="0"/>
                  </a:lnTo>
                  <a:lnTo>
                    <a:pt x="14372499" y="144780"/>
                  </a:lnTo>
                  <a:lnTo>
                    <a:pt x="144780" y="144780"/>
                  </a:lnTo>
                  <a:lnTo>
                    <a:pt x="144780" y="0"/>
                  </a:lnTo>
                  <a:close/>
                </a:path>
              </a:pathLst>
            </a:custGeom>
            <a:solidFill>
              <a:srgbClr val="2938FA"/>
            </a:solidFill>
          </p:spPr>
          <p:txBody>
            <a:bodyPr/>
            <a:lstStyle/>
            <a:p>
              <a:endParaRPr lang="en-US" sz="2800">
                <a:latin typeface="Times New Roman" panose="02020603050405020304" pitchFamily="18" charset="0"/>
                <a:cs typeface="Times New Roman" panose="02020603050405020304" pitchFamily="18" charset="0"/>
              </a:endParaRPr>
            </a:p>
          </p:txBody>
        </p:sp>
      </p:grpSp>
      <p:grpSp>
        <p:nvGrpSpPr>
          <p:cNvPr id="10" name="Group 10"/>
          <p:cNvGrpSpPr/>
          <p:nvPr/>
        </p:nvGrpSpPr>
        <p:grpSpPr>
          <a:xfrm>
            <a:off x="1069288" y="559306"/>
            <a:ext cx="8144556" cy="1755272"/>
            <a:chOff x="0" y="0"/>
            <a:chExt cx="14517279" cy="4160034"/>
          </a:xfrm>
        </p:grpSpPr>
        <p:sp>
          <p:nvSpPr>
            <p:cNvPr id="11" name="Freeform 11"/>
            <p:cNvSpPr/>
            <p:nvPr/>
          </p:nvSpPr>
          <p:spPr>
            <a:xfrm>
              <a:off x="72390" y="72390"/>
              <a:ext cx="14372499" cy="4015254"/>
            </a:xfrm>
            <a:custGeom>
              <a:avLst/>
              <a:gdLst/>
              <a:ahLst/>
              <a:cxnLst/>
              <a:rect l="l" t="t" r="r" b="b"/>
              <a:pathLst>
                <a:path w="14372499" h="4015254">
                  <a:moveTo>
                    <a:pt x="0" y="0"/>
                  </a:moveTo>
                  <a:lnTo>
                    <a:pt x="14372499" y="0"/>
                  </a:lnTo>
                  <a:lnTo>
                    <a:pt x="14372499" y="4015254"/>
                  </a:lnTo>
                  <a:lnTo>
                    <a:pt x="0" y="4015254"/>
                  </a:lnTo>
                  <a:lnTo>
                    <a:pt x="0" y="0"/>
                  </a:lnTo>
                  <a:close/>
                </a:path>
              </a:pathLst>
            </a:custGeom>
            <a:solidFill>
              <a:srgbClr val="FFFFFF"/>
            </a:solidFill>
          </p:spPr>
          <p:txBody>
            <a:bodyPr/>
            <a:lstStyle/>
            <a:p>
              <a:endParaRPr lang="en-US" sz="2800">
                <a:latin typeface="Times New Roman" panose="02020603050405020304" pitchFamily="18" charset="0"/>
                <a:cs typeface="Times New Roman" panose="02020603050405020304" pitchFamily="18" charset="0"/>
              </a:endParaRPr>
            </a:p>
          </p:txBody>
        </p:sp>
        <p:sp>
          <p:nvSpPr>
            <p:cNvPr id="12" name="Freeform 12"/>
            <p:cNvSpPr/>
            <p:nvPr/>
          </p:nvSpPr>
          <p:spPr>
            <a:xfrm>
              <a:off x="0" y="0"/>
              <a:ext cx="14517280" cy="4160034"/>
            </a:xfrm>
            <a:custGeom>
              <a:avLst/>
              <a:gdLst/>
              <a:ahLst/>
              <a:cxnLst/>
              <a:rect l="l" t="t" r="r" b="b"/>
              <a:pathLst>
                <a:path w="14517280" h="4160034">
                  <a:moveTo>
                    <a:pt x="14372499" y="4015254"/>
                  </a:moveTo>
                  <a:lnTo>
                    <a:pt x="14517280" y="4015254"/>
                  </a:lnTo>
                  <a:lnTo>
                    <a:pt x="14517280" y="4160034"/>
                  </a:lnTo>
                  <a:lnTo>
                    <a:pt x="14372499" y="4160034"/>
                  </a:lnTo>
                  <a:lnTo>
                    <a:pt x="14372499" y="4015254"/>
                  </a:lnTo>
                  <a:close/>
                  <a:moveTo>
                    <a:pt x="0" y="144780"/>
                  </a:moveTo>
                  <a:lnTo>
                    <a:pt x="144780" y="144780"/>
                  </a:lnTo>
                  <a:lnTo>
                    <a:pt x="144780" y="4015254"/>
                  </a:lnTo>
                  <a:lnTo>
                    <a:pt x="0" y="4015254"/>
                  </a:lnTo>
                  <a:lnTo>
                    <a:pt x="0" y="144780"/>
                  </a:lnTo>
                  <a:close/>
                  <a:moveTo>
                    <a:pt x="0" y="4015254"/>
                  </a:moveTo>
                  <a:lnTo>
                    <a:pt x="144780" y="4015254"/>
                  </a:lnTo>
                  <a:lnTo>
                    <a:pt x="144780" y="4160034"/>
                  </a:lnTo>
                  <a:lnTo>
                    <a:pt x="0" y="4160034"/>
                  </a:lnTo>
                  <a:lnTo>
                    <a:pt x="0" y="4015254"/>
                  </a:lnTo>
                  <a:close/>
                  <a:moveTo>
                    <a:pt x="14372499" y="144780"/>
                  </a:moveTo>
                  <a:lnTo>
                    <a:pt x="14517280" y="144780"/>
                  </a:lnTo>
                  <a:lnTo>
                    <a:pt x="14517280" y="4015254"/>
                  </a:lnTo>
                  <a:lnTo>
                    <a:pt x="14372499" y="4015254"/>
                  </a:lnTo>
                  <a:lnTo>
                    <a:pt x="14372499" y="144780"/>
                  </a:lnTo>
                  <a:close/>
                  <a:moveTo>
                    <a:pt x="144780" y="4015254"/>
                  </a:moveTo>
                  <a:lnTo>
                    <a:pt x="14372499" y="4015254"/>
                  </a:lnTo>
                  <a:lnTo>
                    <a:pt x="14372499" y="4160034"/>
                  </a:lnTo>
                  <a:lnTo>
                    <a:pt x="144780" y="4160034"/>
                  </a:lnTo>
                  <a:lnTo>
                    <a:pt x="144780" y="4015254"/>
                  </a:lnTo>
                  <a:close/>
                  <a:moveTo>
                    <a:pt x="14372499" y="0"/>
                  </a:moveTo>
                  <a:lnTo>
                    <a:pt x="14517280" y="0"/>
                  </a:lnTo>
                  <a:lnTo>
                    <a:pt x="14517280" y="144780"/>
                  </a:lnTo>
                  <a:lnTo>
                    <a:pt x="14372499" y="144780"/>
                  </a:lnTo>
                  <a:lnTo>
                    <a:pt x="14372499" y="0"/>
                  </a:lnTo>
                  <a:close/>
                  <a:moveTo>
                    <a:pt x="0" y="0"/>
                  </a:moveTo>
                  <a:lnTo>
                    <a:pt x="144780" y="0"/>
                  </a:lnTo>
                  <a:lnTo>
                    <a:pt x="144780" y="144780"/>
                  </a:lnTo>
                  <a:lnTo>
                    <a:pt x="0" y="144780"/>
                  </a:lnTo>
                  <a:lnTo>
                    <a:pt x="0" y="0"/>
                  </a:lnTo>
                  <a:close/>
                  <a:moveTo>
                    <a:pt x="144780" y="0"/>
                  </a:moveTo>
                  <a:lnTo>
                    <a:pt x="14372499" y="0"/>
                  </a:lnTo>
                  <a:lnTo>
                    <a:pt x="14372499" y="144780"/>
                  </a:lnTo>
                  <a:lnTo>
                    <a:pt x="144780" y="144780"/>
                  </a:lnTo>
                  <a:lnTo>
                    <a:pt x="144780" y="0"/>
                  </a:lnTo>
                  <a:close/>
                </a:path>
              </a:pathLst>
            </a:custGeom>
            <a:solidFill>
              <a:srgbClr val="2938FA"/>
            </a:solidFill>
          </p:spPr>
          <p:txBody>
            <a:bodyPr/>
            <a:lstStyle/>
            <a:p>
              <a:endParaRPr lang="en-US" sz="2800">
                <a:latin typeface="Times New Roman" panose="02020603050405020304" pitchFamily="18" charset="0"/>
                <a:cs typeface="Times New Roman" panose="02020603050405020304" pitchFamily="18" charset="0"/>
              </a:endParaRPr>
            </a:p>
          </p:txBody>
        </p:sp>
      </p:grpSp>
      <p:sp>
        <p:nvSpPr>
          <p:cNvPr id="13" name="AutoShape 13"/>
          <p:cNvSpPr/>
          <p:nvPr/>
        </p:nvSpPr>
        <p:spPr>
          <a:xfrm>
            <a:off x="1111966" y="601092"/>
            <a:ext cx="2091438" cy="1686439"/>
          </a:xfrm>
          <a:prstGeom prst="rect">
            <a:avLst/>
          </a:prstGeom>
          <a:solidFill>
            <a:srgbClr val="2938FA"/>
          </a:solidFill>
        </p:spPr>
        <p:txBody>
          <a:bodyPr/>
          <a:lstStyle/>
          <a:p>
            <a:endParaRPr lang="en-US" sz="2800">
              <a:latin typeface="Times New Roman" panose="02020603050405020304" pitchFamily="18" charset="0"/>
              <a:cs typeface="Times New Roman" panose="02020603050405020304" pitchFamily="18" charset="0"/>
            </a:endParaRPr>
          </a:p>
        </p:txBody>
      </p:sp>
      <p:grpSp>
        <p:nvGrpSpPr>
          <p:cNvPr id="14" name="Group 14"/>
          <p:cNvGrpSpPr/>
          <p:nvPr/>
        </p:nvGrpSpPr>
        <p:grpSpPr>
          <a:xfrm>
            <a:off x="727919" y="2660740"/>
            <a:ext cx="7412665" cy="1803451"/>
            <a:chOff x="0" y="0"/>
            <a:chExt cx="14517279" cy="4160034"/>
          </a:xfrm>
        </p:grpSpPr>
        <p:sp>
          <p:nvSpPr>
            <p:cNvPr id="15" name="Freeform 15"/>
            <p:cNvSpPr/>
            <p:nvPr/>
          </p:nvSpPr>
          <p:spPr>
            <a:xfrm>
              <a:off x="72390" y="72390"/>
              <a:ext cx="14372499" cy="4015254"/>
            </a:xfrm>
            <a:custGeom>
              <a:avLst/>
              <a:gdLst/>
              <a:ahLst/>
              <a:cxnLst/>
              <a:rect l="l" t="t" r="r" b="b"/>
              <a:pathLst>
                <a:path w="14372499" h="4015254">
                  <a:moveTo>
                    <a:pt x="0" y="0"/>
                  </a:moveTo>
                  <a:lnTo>
                    <a:pt x="14372499" y="0"/>
                  </a:lnTo>
                  <a:lnTo>
                    <a:pt x="14372499" y="4015254"/>
                  </a:lnTo>
                  <a:lnTo>
                    <a:pt x="0" y="4015254"/>
                  </a:lnTo>
                  <a:lnTo>
                    <a:pt x="0" y="0"/>
                  </a:lnTo>
                  <a:close/>
                </a:path>
              </a:pathLst>
            </a:custGeom>
            <a:solidFill>
              <a:srgbClr val="F1A5D6"/>
            </a:solidFill>
          </p:spPr>
          <p:txBody>
            <a:bodyPr/>
            <a:lstStyle/>
            <a:p>
              <a:endParaRPr lang="en-US" sz="2800">
                <a:latin typeface="Times New Roman" panose="02020603050405020304" pitchFamily="18" charset="0"/>
                <a:cs typeface="Times New Roman" panose="02020603050405020304" pitchFamily="18" charset="0"/>
              </a:endParaRPr>
            </a:p>
          </p:txBody>
        </p:sp>
        <p:sp>
          <p:nvSpPr>
            <p:cNvPr id="16" name="Freeform 16"/>
            <p:cNvSpPr/>
            <p:nvPr/>
          </p:nvSpPr>
          <p:spPr>
            <a:xfrm>
              <a:off x="0" y="0"/>
              <a:ext cx="14517280" cy="4160034"/>
            </a:xfrm>
            <a:custGeom>
              <a:avLst/>
              <a:gdLst/>
              <a:ahLst/>
              <a:cxnLst/>
              <a:rect l="l" t="t" r="r" b="b"/>
              <a:pathLst>
                <a:path w="14517280" h="4160034">
                  <a:moveTo>
                    <a:pt x="14372499" y="4015254"/>
                  </a:moveTo>
                  <a:lnTo>
                    <a:pt x="14517280" y="4015254"/>
                  </a:lnTo>
                  <a:lnTo>
                    <a:pt x="14517280" y="4160034"/>
                  </a:lnTo>
                  <a:lnTo>
                    <a:pt x="14372499" y="4160034"/>
                  </a:lnTo>
                  <a:lnTo>
                    <a:pt x="14372499" y="4015254"/>
                  </a:lnTo>
                  <a:close/>
                  <a:moveTo>
                    <a:pt x="0" y="144780"/>
                  </a:moveTo>
                  <a:lnTo>
                    <a:pt x="144780" y="144780"/>
                  </a:lnTo>
                  <a:lnTo>
                    <a:pt x="144780" y="4015254"/>
                  </a:lnTo>
                  <a:lnTo>
                    <a:pt x="0" y="4015254"/>
                  </a:lnTo>
                  <a:lnTo>
                    <a:pt x="0" y="144780"/>
                  </a:lnTo>
                  <a:close/>
                  <a:moveTo>
                    <a:pt x="0" y="4015254"/>
                  </a:moveTo>
                  <a:lnTo>
                    <a:pt x="144780" y="4015254"/>
                  </a:lnTo>
                  <a:lnTo>
                    <a:pt x="144780" y="4160034"/>
                  </a:lnTo>
                  <a:lnTo>
                    <a:pt x="0" y="4160034"/>
                  </a:lnTo>
                  <a:lnTo>
                    <a:pt x="0" y="4015254"/>
                  </a:lnTo>
                  <a:close/>
                  <a:moveTo>
                    <a:pt x="14372499" y="144780"/>
                  </a:moveTo>
                  <a:lnTo>
                    <a:pt x="14517280" y="144780"/>
                  </a:lnTo>
                  <a:lnTo>
                    <a:pt x="14517280" y="4015254"/>
                  </a:lnTo>
                  <a:lnTo>
                    <a:pt x="14372499" y="4015254"/>
                  </a:lnTo>
                  <a:lnTo>
                    <a:pt x="14372499" y="144780"/>
                  </a:lnTo>
                  <a:close/>
                  <a:moveTo>
                    <a:pt x="144780" y="4015254"/>
                  </a:moveTo>
                  <a:lnTo>
                    <a:pt x="14372499" y="4015254"/>
                  </a:lnTo>
                  <a:lnTo>
                    <a:pt x="14372499" y="4160034"/>
                  </a:lnTo>
                  <a:lnTo>
                    <a:pt x="144780" y="4160034"/>
                  </a:lnTo>
                  <a:lnTo>
                    <a:pt x="144780" y="4015254"/>
                  </a:lnTo>
                  <a:close/>
                  <a:moveTo>
                    <a:pt x="14372499" y="0"/>
                  </a:moveTo>
                  <a:lnTo>
                    <a:pt x="14517280" y="0"/>
                  </a:lnTo>
                  <a:lnTo>
                    <a:pt x="14517280" y="144780"/>
                  </a:lnTo>
                  <a:lnTo>
                    <a:pt x="14372499" y="144780"/>
                  </a:lnTo>
                  <a:lnTo>
                    <a:pt x="14372499" y="0"/>
                  </a:lnTo>
                  <a:close/>
                  <a:moveTo>
                    <a:pt x="0" y="0"/>
                  </a:moveTo>
                  <a:lnTo>
                    <a:pt x="144780" y="0"/>
                  </a:lnTo>
                  <a:lnTo>
                    <a:pt x="144780" y="144780"/>
                  </a:lnTo>
                  <a:lnTo>
                    <a:pt x="0" y="144780"/>
                  </a:lnTo>
                  <a:lnTo>
                    <a:pt x="0" y="0"/>
                  </a:lnTo>
                  <a:close/>
                  <a:moveTo>
                    <a:pt x="144780" y="0"/>
                  </a:moveTo>
                  <a:lnTo>
                    <a:pt x="14372499" y="0"/>
                  </a:lnTo>
                  <a:lnTo>
                    <a:pt x="14372499" y="144780"/>
                  </a:lnTo>
                  <a:lnTo>
                    <a:pt x="144780" y="144780"/>
                  </a:lnTo>
                  <a:lnTo>
                    <a:pt x="144780" y="0"/>
                  </a:lnTo>
                  <a:close/>
                </a:path>
              </a:pathLst>
            </a:custGeom>
            <a:solidFill>
              <a:srgbClr val="2938FA"/>
            </a:solidFill>
          </p:spPr>
          <p:txBody>
            <a:bodyPr/>
            <a:lstStyle/>
            <a:p>
              <a:endParaRPr lang="en-US" sz="2800">
                <a:latin typeface="Times New Roman" panose="02020603050405020304" pitchFamily="18" charset="0"/>
                <a:cs typeface="Times New Roman" panose="02020603050405020304" pitchFamily="18" charset="0"/>
              </a:endParaRPr>
            </a:p>
          </p:txBody>
        </p:sp>
      </p:grpSp>
      <p:grpSp>
        <p:nvGrpSpPr>
          <p:cNvPr id="17" name="Group 17"/>
          <p:cNvGrpSpPr/>
          <p:nvPr/>
        </p:nvGrpSpPr>
        <p:grpSpPr>
          <a:xfrm>
            <a:off x="1035942" y="2957552"/>
            <a:ext cx="8197706" cy="1767238"/>
            <a:chOff x="0" y="0"/>
            <a:chExt cx="14517279" cy="4160034"/>
          </a:xfrm>
        </p:grpSpPr>
        <p:sp>
          <p:nvSpPr>
            <p:cNvPr id="18" name="Freeform 18"/>
            <p:cNvSpPr/>
            <p:nvPr/>
          </p:nvSpPr>
          <p:spPr>
            <a:xfrm>
              <a:off x="72390" y="72390"/>
              <a:ext cx="14372499" cy="4015254"/>
            </a:xfrm>
            <a:custGeom>
              <a:avLst/>
              <a:gdLst/>
              <a:ahLst/>
              <a:cxnLst/>
              <a:rect l="l" t="t" r="r" b="b"/>
              <a:pathLst>
                <a:path w="14372499" h="4015254">
                  <a:moveTo>
                    <a:pt x="0" y="0"/>
                  </a:moveTo>
                  <a:lnTo>
                    <a:pt x="14372499" y="0"/>
                  </a:lnTo>
                  <a:lnTo>
                    <a:pt x="14372499" y="4015254"/>
                  </a:lnTo>
                  <a:lnTo>
                    <a:pt x="0" y="4015254"/>
                  </a:lnTo>
                  <a:lnTo>
                    <a:pt x="0" y="0"/>
                  </a:lnTo>
                  <a:close/>
                </a:path>
              </a:pathLst>
            </a:custGeom>
            <a:solidFill>
              <a:srgbClr val="FFFFFF"/>
            </a:solidFill>
          </p:spPr>
          <p:txBody>
            <a:bodyPr/>
            <a:lstStyle/>
            <a:p>
              <a:endParaRPr lang="en-US" sz="2800">
                <a:latin typeface="Times New Roman" panose="02020603050405020304" pitchFamily="18" charset="0"/>
                <a:cs typeface="Times New Roman" panose="02020603050405020304" pitchFamily="18" charset="0"/>
              </a:endParaRPr>
            </a:p>
          </p:txBody>
        </p:sp>
        <p:sp>
          <p:nvSpPr>
            <p:cNvPr id="19" name="Freeform 19"/>
            <p:cNvSpPr/>
            <p:nvPr/>
          </p:nvSpPr>
          <p:spPr>
            <a:xfrm>
              <a:off x="0" y="0"/>
              <a:ext cx="14517280" cy="4160034"/>
            </a:xfrm>
            <a:custGeom>
              <a:avLst/>
              <a:gdLst/>
              <a:ahLst/>
              <a:cxnLst/>
              <a:rect l="l" t="t" r="r" b="b"/>
              <a:pathLst>
                <a:path w="14517280" h="4160034">
                  <a:moveTo>
                    <a:pt x="14372499" y="4015254"/>
                  </a:moveTo>
                  <a:lnTo>
                    <a:pt x="14517280" y="4015254"/>
                  </a:lnTo>
                  <a:lnTo>
                    <a:pt x="14517280" y="4160034"/>
                  </a:lnTo>
                  <a:lnTo>
                    <a:pt x="14372499" y="4160034"/>
                  </a:lnTo>
                  <a:lnTo>
                    <a:pt x="14372499" y="4015254"/>
                  </a:lnTo>
                  <a:close/>
                  <a:moveTo>
                    <a:pt x="0" y="144780"/>
                  </a:moveTo>
                  <a:lnTo>
                    <a:pt x="144780" y="144780"/>
                  </a:lnTo>
                  <a:lnTo>
                    <a:pt x="144780" y="4015254"/>
                  </a:lnTo>
                  <a:lnTo>
                    <a:pt x="0" y="4015254"/>
                  </a:lnTo>
                  <a:lnTo>
                    <a:pt x="0" y="144780"/>
                  </a:lnTo>
                  <a:close/>
                  <a:moveTo>
                    <a:pt x="0" y="4015254"/>
                  </a:moveTo>
                  <a:lnTo>
                    <a:pt x="144780" y="4015254"/>
                  </a:lnTo>
                  <a:lnTo>
                    <a:pt x="144780" y="4160034"/>
                  </a:lnTo>
                  <a:lnTo>
                    <a:pt x="0" y="4160034"/>
                  </a:lnTo>
                  <a:lnTo>
                    <a:pt x="0" y="4015254"/>
                  </a:lnTo>
                  <a:close/>
                  <a:moveTo>
                    <a:pt x="14372499" y="144780"/>
                  </a:moveTo>
                  <a:lnTo>
                    <a:pt x="14517280" y="144780"/>
                  </a:lnTo>
                  <a:lnTo>
                    <a:pt x="14517280" y="4015254"/>
                  </a:lnTo>
                  <a:lnTo>
                    <a:pt x="14372499" y="4015254"/>
                  </a:lnTo>
                  <a:lnTo>
                    <a:pt x="14372499" y="144780"/>
                  </a:lnTo>
                  <a:close/>
                  <a:moveTo>
                    <a:pt x="144780" y="4015254"/>
                  </a:moveTo>
                  <a:lnTo>
                    <a:pt x="14372499" y="4015254"/>
                  </a:lnTo>
                  <a:lnTo>
                    <a:pt x="14372499" y="4160034"/>
                  </a:lnTo>
                  <a:lnTo>
                    <a:pt x="144780" y="4160034"/>
                  </a:lnTo>
                  <a:lnTo>
                    <a:pt x="144780" y="4015254"/>
                  </a:lnTo>
                  <a:close/>
                  <a:moveTo>
                    <a:pt x="14372499" y="0"/>
                  </a:moveTo>
                  <a:lnTo>
                    <a:pt x="14517280" y="0"/>
                  </a:lnTo>
                  <a:lnTo>
                    <a:pt x="14517280" y="144780"/>
                  </a:lnTo>
                  <a:lnTo>
                    <a:pt x="14372499" y="144780"/>
                  </a:lnTo>
                  <a:lnTo>
                    <a:pt x="14372499" y="0"/>
                  </a:lnTo>
                  <a:close/>
                  <a:moveTo>
                    <a:pt x="0" y="0"/>
                  </a:moveTo>
                  <a:lnTo>
                    <a:pt x="144780" y="0"/>
                  </a:lnTo>
                  <a:lnTo>
                    <a:pt x="144780" y="144780"/>
                  </a:lnTo>
                  <a:lnTo>
                    <a:pt x="0" y="144780"/>
                  </a:lnTo>
                  <a:lnTo>
                    <a:pt x="0" y="0"/>
                  </a:lnTo>
                  <a:close/>
                  <a:moveTo>
                    <a:pt x="144780" y="0"/>
                  </a:moveTo>
                  <a:lnTo>
                    <a:pt x="14372499" y="0"/>
                  </a:lnTo>
                  <a:lnTo>
                    <a:pt x="14372499" y="144780"/>
                  </a:lnTo>
                  <a:lnTo>
                    <a:pt x="144780" y="144780"/>
                  </a:lnTo>
                  <a:lnTo>
                    <a:pt x="144780" y="0"/>
                  </a:lnTo>
                  <a:close/>
                </a:path>
              </a:pathLst>
            </a:custGeom>
            <a:solidFill>
              <a:srgbClr val="2938FA"/>
            </a:solidFill>
          </p:spPr>
          <p:txBody>
            <a:bodyPr/>
            <a:lstStyle/>
            <a:p>
              <a:endParaRPr lang="en-US" sz="2800">
                <a:latin typeface="Times New Roman" panose="02020603050405020304" pitchFamily="18" charset="0"/>
                <a:cs typeface="Times New Roman" panose="02020603050405020304" pitchFamily="18" charset="0"/>
              </a:endParaRPr>
            </a:p>
          </p:txBody>
        </p:sp>
      </p:grpSp>
      <p:sp>
        <p:nvSpPr>
          <p:cNvPr id="20" name="AutoShape 20"/>
          <p:cNvSpPr/>
          <p:nvPr/>
        </p:nvSpPr>
        <p:spPr>
          <a:xfrm>
            <a:off x="1054048" y="2984226"/>
            <a:ext cx="2149356" cy="1691623"/>
          </a:xfrm>
          <a:prstGeom prst="rect">
            <a:avLst/>
          </a:prstGeom>
          <a:solidFill>
            <a:srgbClr val="2938FA"/>
          </a:solidFill>
        </p:spPr>
        <p:txBody>
          <a:bodyPr/>
          <a:lstStyle/>
          <a:p>
            <a:endParaRPr lang="en-US" sz="2800">
              <a:latin typeface="Times New Roman" panose="02020603050405020304" pitchFamily="18" charset="0"/>
              <a:cs typeface="Times New Roman" panose="02020603050405020304" pitchFamily="18" charset="0"/>
            </a:endParaRPr>
          </a:p>
        </p:txBody>
      </p:sp>
      <p:grpSp>
        <p:nvGrpSpPr>
          <p:cNvPr id="21" name="Group 21"/>
          <p:cNvGrpSpPr/>
          <p:nvPr/>
        </p:nvGrpSpPr>
        <p:grpSpPr>
          <a:xfrm>
            <a:off x="764882" y="4920724"/>
            <a:ext cx="7617118" cy="1925799"/>
            <a:chOff x="0" y="0"/>
            <a:chExt cx="14517279" cy="4160034"/>
          </a:xfrm>
        </p:grpSpPr>
        <p:sp>
          <p:nvSpPr>
            <p:cNvPr id="22" name="Freeform 22"/>
            <p:cNvSpPr/>
            <p:nvPr/>
          </p:nvSpPr>
          <p:spPr>
            <a:xfrm>
              <a:off x="72390" y="72390"/>
              <a:ext cx="14372499" cy="4015254"/>
            </a:xfrm>
            <a:custGeom>
              <a:avLst/>
              <a:gdLst/>
              <a:ahLst/>
              <a:cxnLst/>
              <a:rect l="l" t="t" r="r" b="b"/>
              <a:pathLst>
                <a:path w="14372499" h="4015254">
                  <a:moveTo>
                    <a:pt x="0" y="0"/>
                  </a:moveTo>
                  <a:lnTo>
                    <a:pt x="14372499" y="0"/>
                  </a:lnTo>
                  <a:lnTo>
                    <a:pt x="14372499" y="4015254"/>
                  </a:lnTo>
                  <a:lnTo>
                    <a:pt x="0" y="4015254"/>
                  </a:lnTo>
                  <a:lnTo>
                    <a:pt x="0" y="0"/>
                  </a:lnTo>
                  <a:close/>
                </a:path>
              </a:pathLst>
            </a:custGeom>
            <a:solidFill>
              <a:srgbClr val="F1A5D6"/>
            </a:solidFill>
          </p:spPr>
          <p:txBody>
            <a:bodyPr/>
            <a:lstStyle/>
            <a:p>
              <a:endParaRPr lang="en-US" sz="2800">
                <a:latin typeface="Times New Roman" panose="02020603050405020304" pitchFamily="18" charset="0"/>
                <a:cs typeface="Times New Roman" panose="02020603050405020304" pitchFamily="18" charset="0"/>
              </a:endParaRPr>
            </a:p>
          </p:txBody>
        </p:sp>
        <p:sp>
          <p:nvSpPr>
            <p:cNvPr id="23" name="Freeform 23"/>
            <p:cNvSpPr/>
            <p:nvPr/>
          </p:nvSpPr>
          <p:spPr>
            <a:xfrm>
              <a:off x="0" y="0"/>
              <a:ext cx="14517280" cy="4160034"/>
            </a:xfrm>
            <a:custGeom>
              <a:avLst/>
              <a:gdLst/>
              <a:ahLst/>
              <a:cxnLst/>
              <a:rect l="l" t="t" r="r" b="b"/>
              <a:pathLst>
                <a:path w="14517280" h="4160034">
                  <a:moveTo>
                    <a:pt x="14372499" y="4015254"/>
                  </a:moveTo>
                  <a:lnTo>
                    <a:pt x="14517280" y="4015254"/>
                  </a:lnTo>
                  <a:lnTo>
                    <a:pt x="14517280" y="4160034"/>
                  </a:lnTo>
                  <a:lnTo>
                    <a:pt x="14372499" y="4160034"/>
                  </a:lnTo>
                  <a:lnTo>
                    <a:pt x="14372499" y="4015254"/>
                  </a:lnTo>
                  <a:close/>
                  <a:moveTo>
                    <a:pt x="0" y="144780"/>
                  </a:moveTo>
                  <a:lnTo>
                    <a:pt x="144780" y="144780"/>
                  </a:lnTo>
                  <a:lnTo>
                    <a:pt x="144780" y="4015254"/>
                  </a:lnTo>
                  <a:lnTo>
                    <a:pt x="0" y="4015254"/>
                  </a:lnTo>
                  <a:lnTo>
                    <a:pt x="0" y="144780"/>
                  </a:lnTo>
                  <a:close/>
                  <a:moveTo>
                    <a:pt x="0" y="4015254"/>
                  </a:moveTo>
                  <a:lnTo>
                    <a:pt x="144780" y="4015254"/>
                  </a:lnTo>
                  <a:lnTo>
                    <a:pt x="144780" y="4160034"/>
                  </a:lnTo>
                  <a:lnTo>
                    <a:pt x="0" y="4160034"/>
                  </a:lnTo>
                  <a:lnTo>
                    <a:pt x="0" y="4015254"/>
                  </a:lnTo>
                  <a:close/>
                  <a:moveTo>
                    <a:pt x="14372499" y="144780"/>
                  </a:moveTo>
                  <a:lnTo>
                    <a:pt x="14517280" y="144780"/>
                  </a:lnTo>
                  <a:lnTo>
                    <a:pt x="14517280" y="4015254"/>
                  </a:lnTo>
                  <a:lnTo>
                    <a:pt x="14372499" y="4015254"/>
                  </a:lnTo>
                  <a:lnTo>
                    <a:pt x="14372499" y="144780"/>
                  </a:lnTo>
                  <a:close/>
                  <a:moveTo>
                    <a:pt x="144780" y="4015254"/>
                  </a:moveTo>
                  <a:lnTo>
                    <a:pt x="14372499" y="4015254"/>
                  </a:lnTo>
                  <a:lnTo>
                    <a:pt x="14372499" y="4160034"/>
                  </a:lnTo>
                  <a:lnTo>
                    <a:pt x="144780" y="4160034"/>
                  </a:lnTo>
                  <a:lnTo>
                    <a:pt x="144780" y="4015254"/>
                  </a:lnTo>
                  <a:close/>
                  <a:moveTo>
                    <a:pt x="14372499" y="0"/>
                  </a:moveTo>
                  <a:lnTo>
                    <a:pt x="14517280" y="0"/>
                  </a:lnTo>
                  <a:lnTo>
                    <a:pt x="14517280" y="144780"/>
                  </a:lnTo>
                  <a:lnTo>
                    <a:pt x="14372499" y="144780"/>
                  </a:lnTo>
                  <a:lnTo>
                    <a:pt x="14372499" y="0"/>
                  </a:lnTo>
                  <a:close/>
                  <a:moveTo>
                    <a:pt x="0" y="0"/>
                  </a:moveTo>
                  <a:lnTo>
                    <a:pt x="144780" y="0"/>
                  </a:lnTo>
                  <a:lnTo>
                    <a:pt x="144780" y="144780"/>
                  </a:lnTo>
                  <a:lnTo>
                    <a:pt x="0" y="144780"/>
                  </a:lnTo>
                  <a:lnTo>
                    <a:pt x="0" y="0"/>
                  </a:lnTo>
                  <a:close/>
                  <a:moveTo>
                    <a:pt x="144780" y="0"/>
                  </a:moveTo>
                  <a:lnTo>
                    <a:pt x="14372499" y="0"/>
                  </a:lnTo>
                  <a:lnTo>
                    <a:pt x="14372499" y="144780"/>
                  </a:lnTo>
                  <a:lnTo>
                    <a:pt x="144780" y="144780"/>
                  </a:lnTo>
                  <a:lnTo>
                    <a:pt x="144780" y="0"/>
                  </a:lnTo>
                  <a:close/>
                </a:path>
              </a:pathLst>
            </a:custGeom>
            <a:solidFill>
              <a:srgbClr val="2938FA"/>
            </a:solidFill>
          </p:spPr>
          <p:txBody>
            <a:bodyPr/>
            <a:lstStyle/>
            <a:p>
              <a:endParaRPr lang="en-US" sz="2800">
                <a:latin typeface="Times New Roman" panose="02020603050405020304" pitchFamily="18" charset="0"/>
                <a:cs typeface="Times New Roman" panose="02020603050405020304" pitchFamily="18" charset="0"/>
              </a:endParaRPr>
            </a:p>
          </p:txBody>
        </p:sp>
      </p:grpSp>
      <p:grpSp>
        <p:nvGrpSpPr>
          <p:cNvPr id="24" name="Group 24"/>
          <p:cNvGrpSpPr/>
          <p:nvPr/>
        </p:nvGrpSpPr>
        <p:grpSpPr>
          <a:xfrm>
            <a:off x="1072905" y="5174324"/>
            <a:ext cx="8140939" cy="1892710"/>
            <a:chOff x="0" y="0"/>
            <a:chExt cx="14517279" cy="4160034"/>
          </a:xfrm>
        </p:grpSpPr>
        <p:sp>
          <p:nvSpPr>
            <p:cNvPr id="25" name="Freeform 25"/>
            <p:cNvSpPr/>
            <p:nvPr/>
          </p:nvSpPr>
          <p:spPr>
            <a:xfrm>
              <a:off x="72390" y="72390"/>
              <a:ext cx="14372499" cy="4015254"/>
            </a:xfrm>
            <a:custGeom>
              <a:avLst/>
              <a:gdLst/>
              <a:ahLst/>
              <a:cxnLst/>
              <a:rect l="l" t="t" r="r" b="b"/>
              <a:pathLst>
                <a:path w="14372499" h="4015254">
                  <a:moveTo>
                    <a:pt x="0" y="0"/>
                  </a:moveTo>
                  <a:lnTo>
                    <a:pt x="14372499" y="0"/>
                  </a:lnTo>
                  <a:lnTo>
                    <a:pt x="14372499" y="4015254"/>
                  </a:lnTo>
                  <a:lnTo>
                    <a:pt x="0" y="4015254"/>
                  </a:lnTo>
                  <a:lnTo>
                    <a:pt x="0" y="0"/>
                  </a:lnTo>
                  <a:close/>
                </a:path>
              </a:pathLst>
            </a:custGeom>
            <a:solidFill>
              <a:srgbClr val="FFFFFF"/>
            </a:solidFill>
          </p:spPr>
          <p:txBody>
            <a:bodyPr/>
            <a:lstStyle/>
            <a:p>
              <a:endParaRPr lang="en-US" sz="2800">
                <a:latin typeface="Times New Roman" panose="02020603050405020304" pitchFamily="18" charset="0"/>
                <a:cs typeface="Times New Roman" panose="02020603050405020304" pitchFamily="18" charset="0"/>
              </a:endParaRPr>
            </a:p>
          </p:txBody>
        </p:sp>
        <p:sp>
          <p:nvSpPr>
            <p:cNvPr id="26" name="Freeform 26"/>
            <p:cNvSpPr/>
            <p:nvPr/>
          </p:nvSpPr>
          <p:spPr>
            <a:xfrm>
              <a:off x="0" y="0"/>
              <a:ext cx="14517280" cy="4160034"/>
            </a:xfrm>
            <a:custGeom>
              <a:avLst/>
              <a:gdLst/>
              <a:ahLst/>
              <a:cxnLst/>
              <a:rect l="l" t="t" r="r" b="b"/>
              <a:pathLst>
                <a:path w="14517280" h="4160034">
                  <a:moveTo>
                    <a:pt x="14372499" y="4015254"/>
                  </a:moveTo>
                  <a:lnTo>
                    <a:pt x="14517280" y="4015254"/>
                  </a:lnTo>
                  <a:lnTo>
                    <a:pt x="14517280" y="4160034"/>
                  </a:lnTo>
                  <a:lnTo>
                    <a:pt x="14372499" y="4160034"/>
                  </a:lnTo>
                  <a:lnTo>
                    <a:pt x="14372499" y="4015254"/>
                  </a:lnTo>
                  <a:close/>
                  <a:moveTo>
                    <a:pt x="0" y="144780"/>
                  </a:moveTo>
                  <a:lnTo>
                    <a:pt x="144780" y="144780"/>
                  </a:lnTo>
                  <a:lnTo>
                    <a:pt x="144780" y="4015254"/>
                  </a:lnTo>
                  <a:lnTo>
                    <a:pt x="0" y="4015254"/>
                  </a:lnTo>
                  <a:lnTo>
                    <a:pt x="0" y="144780"/>
                  </a:lnTo>
                  <a:close/>
                  <a:moveTo>
                    <a:pt x="0" y="4015254"/>
                  </a:moveTo>
                  <a:lnTo>
                    <a:pt x="144780" y="4015254"/>
                  </a:lnTo>
                  <a:lnTo>
                    <a:pt x="144780" y="4160034"/>
                  </a:lnTo>
                  <a:lnTo>
                    <a:pt x="0" y="4160034"/>
                  </a:lnTo>
                  <a:lnTo>
                    <a:pt x="0" y="4015254"/>
                  </a:lnTo>
                  <a:close/>
                  <a:moveTo>
                    <a:pt x="14372499" y="144780"/>
                  </a:moveTo>
                  <a:lnTo>
                    <a:pt x="14517280" y="144780"/>
                  </a:lnTo>
                  <a:lnTo>
                    <a:pt x="14517280" y="4015254"/>
                  </a:lnTo>
                  <a:lnTo>
                    <a:pt x="14372499" y="4015254"/>
                  </a:lnTo>
                  <a:lnTo>
                    <a:pt x="14372499" y="144780"/>
                  </a:lnTo>
                  <a:close/>
                  <a:moveTo>
                    <a:pt x="144780" y="4015254"/>
                  </a:moveTo>
                  <a:lnTo>
                    <a:pt x="14372499" y="4015254"/>
                  </a:lnTo>
                  <a:lnTo>
                    <a:pt x="14372499" y="4160034"/>
                  </a:lnTo>
                  <a:lnTo>
                    <a:pt x="144780" y="4160034"/>
                  </a:lnTo>
                  <a:lnTo>
                    <a:pt x="144780" y="4015254"/>
                  </a:lnTo>
                  <a:close/>
                  <a:moveTo>
                    <a:pt x="14372499" y="0"/>
                  </a:moveTo>
                  <a:lnTo>
                    <a:pt x="14517280" y="0"/>
                  </a:lnTo>
                  <a:lnTo>
                    <a:pt x="14517280" y="144780"/>
                  </a:lnTo>
                  <a:lnTo>
                    <a:pt x="14372499" y="144780"/>
                  </a:lnTo>
                  <a:lnTo>
                    <a:pt x="14372499" y="0"/>
                  </a:lnTo>
                  <a:close/>
                  <a:moveTo>
                    <a:pt x="0" y="0"/>
                  </a:moveTo>
                  <a:lnTo>
                    <a:pt x="144780" y="0"/>
                  </a:lnTo>
                  <a:lnTo>
                    <a:pt x="144780" y="144780"/>
                  </a:lnTo>
                  <a:lnTo>
                    <a:pt x="0" y="144780"/>
                  </a:lnTo>
                  <a:lnTo>
                    <a:pt x="0" y="0"/>
                  </a:lnTo>
                  <a:close/>
                  <a:moveTo>
                    <a:pt x="144780" y="0"/>
                  </a:moveTo>
                  <a:lnTo>
                    <a:pt x="14372499" y="0"/>
                  </a:lnTo>
                  <a:lnTo>
                    <a:pt x="14372499" y="144780"/>
                  </a:lnTo>
                  <a:lnTo>
                    <a:pt x="144780" y="144780"/>
                  </a:lnTo>
                  <a:lnTo>
                    <a:pt x="144780" y="0"/>
                  </a:lnTo>
                  <a:close/>
                </a:path>
              </a:pathLst>
            </a:custGeom>
            <a:solidFill>
              <a:srgbClr val="2938FA"/>
            </a:solidFill>
          </p:spPr>
          <p:txBody>
            <a:bodyPr/>
            <a:lstStyle/>
            <a:p>
              <a:endParaRPr lang="en-US" sz="2800">
                <a:latin typeface="Times New Roman" panose="02020603050405020304" pitchFamily="18" charset="0"/>
                <a:cs typeface="Times New Roman" panose="02020603050405020304" pitchFamily="18" charset="0"/>
              </a:endParaRPr>
            </a:p>
          </p:txBody>
        </p:sp>
      </p:grpSp>
      <p:sp>
        <p:nvSpPr>
          <p:cNvPr id="27" name="AutoShape 27"/>
          <p:cNvSpPr/>
          <p:nvPr/>
        </p:nvSpPr>
        <p:spPr>
          <a:xfrm>
            <a:off x="1072905" y="5201090"/>
            <a:ext cx="2162469" cy="1925799"/>
          </a:xfrm>
          <a:prstGeom prst="rect">
            <a:avLst/>
          </a:prstGeom>
          <a:solidFill>
            <a:srgbClr val="2938FA"/>
          </a:solidFill>
        </p:spPr>
        <p:txBody>
          <a:bodyPr/>
          <a:lstStyle/>
          <a:p>
            <a:endParaRPr lang="en-US" sz="2800">
              <a:latin typeface="Times New Roman" panose="02020603050405020304" pitchFamily="18" charset="0"/>
              <a:cs typeface="Times New Roman" panose="02020603050405020304" pitchFamily="18" charset="0"/>
            </a:endParaRPr>
          </a:p>
        </p:txBody>
      </p:sp>
      <p:grpSp>
        <p:nvGrpSpPr>
          <p:cNvPr id="28" name="Group 28"/>
          <p:cNvGrpSpPr/>
          <p:nvPr/>
        </p:nvGrpSpPr>
        <p:grpSpPr>
          <a:xfrm>
            <a:off x="9601200" y="-297403"/>
            <a:ext cx="1684617" cy="1185037"/>
            <a:chOff x="0" y="0"/>
            <a:chExt cx="2246156" cy="1580050"/>
          </a:xfrm>
        </p:grpSpPr>
        <p:sp>
          <p:nvSpPr>
            <p:cNvPr id="29" name="AutoShape 29"/>
            <p:cNvSpPr/>
            <p:nvPr/>
          </p:nvSpPr>
          <p:spPr>
            <a:xfrm>
              <a:off x="0" y="514877"/>
              <a:ext cx="2246156" cy="550297"/>
            </a:xfrm>
            <a:prstGeom prst="rect">
              <a:avLst/>
            </a:prstGeom>
            <a:solidFill>
              <a:srgbClr val="F1A5D6"/>
            </a:solidFill>
          </p:spPr>
          <p:txBody>
            <a:bodyPr/>
            <a:lstStyle/>
            <a:p>
              <a:endParaRPr lang="en-US" sz="2800">
                <a:latin typeface="Times New Roman" panose="02020603050405020304" pitchFamily="18" charset="0"/>
                <a:cs typeface="Times New Roman" panose="02020603050405020304" pitchFamily="18" charset="0"/>
              </a:endParaRPr>
            </a:p>
          </p:txBody>
        </p:sp>
        <p:sp>
          <p:nvSpPr>
            <p:cNvPr id="30" name="Freeform 30"/>
            <p:cNvSpPr/>
            <p:nvPr/>
          </p:nvSpPr>
          <p:spPr>
            <a:xfrm>
              <a:off x="333053" y="0"/>
              <a:ext cx="1580050" cy="1580050"/>
            </a:xfrm>
            <a:custGeom>
              <a:avLst/>
              <a:gdLst/>
              <a:ahLst/>
              <a:cxnLst/>
              <a:rect l="l" t="t" r="r" b="b"/>
              <a:pathLst>
                <a:path w="1580050" h="1580050">
                  <a:moveTo>
                    <a:pt x="0" y="0"/>
                  </a:moveTo>
                  <a:lnTo>
                    <a:pt x="1580050" y="0"/>
                  </a:lnTo>
                  <a:lnTo>
                    <a:pt x="1580050" y="1580050"/>
                  </a:lnTo>
                  <a:lnTo>
                    <a:pt x="0" y="15800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800">
                <a:latin typeface="Times New Roman" panose="02020603050405020304" pitchFamily="18" charset="0"/>
                <a:cs typeface="Times New Roman" panose="02020603050405020304" pitchFamily="18" charset="0"/>
              </a:endParaRPr>
            </a:p>
          </p:txBody>
        </p:sp>
      </p:grpSp>
      <p:sp>
        <p:nvSpPr>
          <p:cNvPr id="31" name="Freeform 31"/>
          <p:cNvSpPr/>
          <p:nvPr/>
        </p:nvSpPr>
        <p:spPr>
          <a:xfrm>
            <a:off x="9977423" y="2084314"/>
            <a:ext cx="7378406" cy="628786"/>
          </a:xfrm>
          <a:custGeom>
            <a:avLst/>
            <a:gdLst/>
            <a:ahLst/>
            <a:cxnLst/>
            <a:rect l="l" t="t" r="r" b="b"/>
            <a:pathLst>
              <a:path w="7378406" h="628786">
                <a:moveTo>
                  <a:pt x="0" y="0"/>
                </a:moveTo>
                <a:lnTo>
                  <a:pt x="7378406" y="0"/>
                </a:lnTo>
                <a:lnTo>
                  <a:pt x="7378406" y="628786"/>
                </a:lnTo>
                <a:lnTo>
                  <a:pt x="0" y="628786"/>
                </a:lnTo>
                <a:lnTo>
                  <a:pt x="0" y="0"/>
                </a:lnTo>
                <a:close/>
              </a:path>
            </a:pathLst>
          </a:custGeom>
          <a:blipFill>
            <a:blip r:embed="rId6"/>
            <a:stretch>
              <a:fillRect/>
            </a:stretch>
          </a:blipFill>
        </p:spPr>
        <p:txBody>
          <a:bodyPr/>
          <a:lstStyle/>
          <a:p>
            <a:endParaRPr lang="en-US" sz="2800">
              <a:latin typeface="Times New Roman" panose="02020603050405020304" pitchFamily="18" charset="0"/>
              <a:cs typeface="Times New Roman" panose="02020603050405020304" pitchFamily="18" charset="0"/>
            </a:endParaRPr>
          </a:p>
        </p:txBody>
      </p:sp>
      <p:sp>
        <p:nvSpPr>
          <p:cNvPr id="33" name="Freeform 33"/>
          <p:cNvSpPr/>
          <p:nvPr/>
        </p:nvSpPr>
        <p:spPr>
          <a:xfrm>
            <a:off x="9929040" y="4930728"/>
            <a:ext cx="8054159" cy="3271958"/>
          </a:xfrm>
          <a:custGeom>
            <a:avLst/>
            <a:gdLst/>
            <a:ahLst/>
            <a:cxnLst/>
            <a:rect l="l" t="t" r="r" b="b"/>
            <a:pathLst>
              <a:path w="7475350" h="3271958">
                <a:moveTo>
                  <a:pt x="0" y="0"/>
                </a:moveTo>
                <a:lnTo>
                  <a:pt x="7475350" y="0"/>
                </a:lnTo>
                <a:lnTo>
                  <a:pt x="7475350" y="3271959"/>
                </a:lnTo>
                <a:lnTo>
                  <a:pt x="0" y="3271959"/>
                </a:lnTo>
                <a:lnTo>
                  <a:pt x="0" y="0"/>
                </a:lnTo>
                <a:close/>
              </a:path>
            </a:pathLst>
          </a:custGeom>
          <a:blipFill>
            <a:blip r:embed="rId7"/>
            <a:stretch>
              <a:fillRect/>
            </a:stretch>
          </a:blipFill>
        </p:spPr>
        <p:txBody>
          <a:bodyPr/>
          <a:lstStyle/>
          <a:p>
            <a:endParaRPr lang="en-US" sz="2800">
              <a:latin typeface="Times New Roman" panose="02020603050405020304" pitchFamily="18" charset="0"/>
              <a:cs typeface="Times New Roman" panose="02020603050405020304" pitchFamily="18" charset="0"/>
            </a:endParaRPr>
          </a:p>
        </p:txBody>
      </p:sp>
      <p:sp>
        <p:nvSpPr>
          <p:cNvPr id="34" name="Freeform 34"/>
          <p:cNvSpPr/>
          <p:nvPr/>
        </p:nvSpPr>
        <p:spPr>
          <a:xfrm>
            <a:off x="1390002" y="848236"/>
            <a:ext cx="1353026" cy="1353026"/>
          </a:xfrm>
          <a:custGeom>
            <a:avLst/>
            <a:gdLst/>
            <a:ahLst/>
            <a:cxnLst/>
            <a:rect l="l" t="t" r="r" b="b"/>
            <a:pathLst>
              <a:path w="1353026" h="1353026">
                <a:moveTo>
                  <a:pt x="0" y="0"/>
                </a:moveTo>
                <a:lnTo>
                  <a:pt x="1353027" y="0"/>
                </a:lnTo>
                <a:lnTo>
                  <a:pt x="1353027" y="1353027"/>
                </a:lnTo>
                <a:lnTo>
                  <a:pt x="0" y="13530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2800">
              <a:latin typeface="Times New Roman" panose="02020603050405020304" pitchFamily="18" charset="0"/>
              <a:cs typeface="Times New Roman" panose="02020603050405020304" pitchFamily="18" charset="0"/>
            </a:endParaRPr>
          </a:p>
        </p:txBody>
      </p:sp>
      <p:sp>
        <p:nvSpPr>
          <p:cNvPr id="35" name="Freeform 35"/>
          <p:cNvSpPr/>
          <p:nvPr/>
        </p:nvSpPr>
        <p:spPr>
          <a:xfrm>
            <a:off x="1268528" y="5598306"/>
            <a:ext cx="1767487" cy="1042920"/>
          </a:xfrm>
          <a:custGeom>
            <a:avLst/>
            <a:gdLst/>
            <a:ahLst/>
            <a:cxnLst/>
            <a:rect l="l" t="t" r="r" b="b"/>
            <a:pathLst>
              <a:path w="1750767" h="1135844">
                <a:moveTo>
                  <a:pt x="0" y="0"/>
                </a:moveTo>
                <a:lnTo>
                  <a:pt x="1750767" y="0"/>
                </a:lnTo>
                <a:lnTo>
                  <a:pt x="1750767" y="1135845"/>
                </a:lnTo>
                <a:lnTo>
                  <a:pt x="0" y="11358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2800">
              <a:latin typeface="Times New Roman" panose="02020603050405020304" pitchFamily="18" charset="0"/>
              <a:cs typeface="Times New Roman" panose="02020603050405020304" pitchFamily="18" charset="0"/>
            </a:endParaRPr>
          </a:p>
        </p:txBody>
      </p:sp>
      <p:sp>
        <p:nvSpPr>
          <p:cNvPr id="36" name="Freeform 36"/>
          <p:cNvSpPr/>
          <p:nvPr/>
        </p:nvSpPr>
        <p:spPr>
          <a:xfrm>
            <a:off x="1263007" y="3138848"/>
            <a:ext cx="1652652" cy="1403136"/>
          </a:xfrm>
          <a:custGeom>
            <a:avLst/>
            <a:gdLst/>
            <a:ahLst/>
            <a:cxnLst/>
            <a:rect l="l" t="t" r="r" b="b"/>
            <a:pathLst>
              <a:path w="1652652" h="1652652">
                <a:moveTo>
                  <a:pt x="0" y="0"/>
                </a:moveTo>
                <a:lnTo>
                  <a:pt x="1652652" y="0"/>
                </a:lnTo>
                <a:lnTo>
                  <a:pt x="1652652" y="1652651"/>
                </a:lnTo>
                <a:lnTo>
                  <a:pt x="0" y="16526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2800">
              <a:latin typeface="Times New Roman" panose="02020603050405020304" pitchFamily="18" charset="0"/>
              <a:cs typeface="Times New Roman" panose="02020603050405020304" pitchFamily="18" charset="0"/>
            </a:endParaRPr>
          </a:p>
        </p:txBody>
      </p:sp>
      <p:sp>
        <p:nvSpPr>
          <p:cNvPr id="37" name="TextBox 37"/>
          <p:cNvSpPr txBox="1"/>
          <p:nvPr/>
        </p:nvSpPr>
        <p:spPr>
          <a:xfrm>
            <a:off x="3382725" y="868907"/>
            <a:ext cx="5701439" cy="1590179"/>
          </a:xfrm>
          <a:prstGeom prst="rect">
            <a:avLst/>
          </a:prstGeom>
        </p:spPr>
        <p:txBody>
          <a:bodyPr wrap="square" lIns="0" tIns="0" rIns="0" bIns="0" rtlCol="0" anchor="t">
            <a:spAutoFit/>
          </a:bodyPr>
          <a:lstStyle/>
          <a:p>
            <a:pPr>
              <a:lnSpc>
                <a:spcPts val="3090"/>
              </a:lnSpc>
            </a:pPr>
            <a:r>
              <a:rPr lang="en-US" sz="2800" spc="30" dirty="0" err="1">
                <a:solidFill>
                  <a:srgbClr val="2938FA"/>
                </a:solidFill>
                <a:latin typeface="Times New Roman" panose="02020603050405020304" pitchFamily="18" charset="0"/>
                <a:cs typeface="Times New Roman" panose="02020603050405020304" pitchFamily="18" charset="0"/>
              </a:rPr>
              <a:t>Đặt</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tiêu</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đề</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cho</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trò</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chơi</a:t>
            </a:r>
            <a:r>
              <a:rPr lang="en-US" sz="2800" spc="30" dirty="0">
                <a:solidFill>
                  <a:srgbClr val="2938FA"/>
                </a:solidFill>
                <a:latin typeface="Times New Roman" panose="02020603050405020304" pitchFamily="18" charset="0"/>
                <a:cs typeface="Times New Roman" panose="02020603050405020304" pitchFamily="18" charset="0"/>
              </a:rPr>
              <a:t>:</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tiêu</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đề</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được</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đặt</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là</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Tìm</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đường</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đi</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trong</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mê</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cung</a:t>
            </a:r>
            <a:r>
              <a:rPr lang="en-US" sz="2800" spc="30" dirty="0">
                <a:solidFill>
                  <a:srgbClr val="534569"/>
                </a:solidFill>
                <a:latin typeface="Times New Roman" panose="02020603050405020304" pitchFamily="18" charset="0"/>
                <a:cs typeface="Times New Roman" panose="02020603050405020304" pitchFamily="18" charset="0"/>
              </a:rPr>
              <a:t> " </a:t>
            </a:r>
            <a:r>
              <a:rPr lang="en-US" sz="2800" spc="30" dirty="0" err="1">
                <a:solidFill>
                  <a:srgbClr val="534569"/>
                </a:solidFill>
                <a:latin typeface="Times New Roman" panose="02020603050405020304" pitchFamily="18" charset="0"/>
                <a:cs typeface="Times New Roman" panose="02020603050405020304" pitchFamily="18" charset="0"/>
              </a:rPr>
              <a:t>thông</a:t>
            </a:r>
            <a:r>
              <a:rPr lang="en-US" sz="2800" spc="30" dirty="0">
                <a:solidFill>
                  <a:srgbClr val="534569"/>
                </a:solidFill>
                <a:latin typeface="Times New Roman" panose="02020603050405020304" pitchFamily="18" charset="0"/>
                <a:cs typeface="Times New Roman" panose="02020603050405020304" pitchFamily="18" charset="0"/>
              </a:rPr>
              <a:t> qua </a:t>
            </a:r>
            <a:r>
              <a:rPr lang="en-US" sz="2800" spc="30" dirty="0" err="1">
                <a:solidFill>
                  <a:srgbClr val="534569"/>
                </a:solidFill>
                <a:latin typeface="Times New Roman" panose="02020603050405020304" pitchFamily="18" charset="0"/>
                <a:cs typeface="Times New Roman" panose="02020603050405020304" pitchFamily="18" charset="0"/>
              </a:rPr>
              <a:t>biến</a:t>
            </a:r>
            <a:r>
              <a:rPr lang="en-US" sz="2800" spc="30" dirty="0">
                <a:solidFill>
                  <a:srgbClr val="534569"/>
                </a:solidFill>
                <a:latin typeface="Times New Roman" panose="02020603050405020304" pitchFamily="18" charset="0"/>
                <a:cs typeface="Times New Roman" panose="02020603050405020304" pitchFamily="18" charset="0"/>
              </a:rPr>
              <a:t> `TITLE`</a:t>
            </a:r>
          </a:p>
          <a:p>
            <a:pPr>
              <a:lnSpc>
                <a:spcPts val="3090"/>
              </a:lnSpc>
            </a:pPr>
            <a:endParaRPr lang="en-US" sz="2800" spc="30" dirty="0">
              <a:solidFill>
                <a:srgbClr val="534569"/>
              </a:solidFill>
              <a:latin typeface="Times New Roman" panose="02020603050405020304" pitchFamily="18" charset="0"/>
              <a:cs typeface="Times New Roman" panose="02020603050405020304" pitchFamily="18" charset="0"/>
            </a:endParaRPr>
          </a:p>
        </p:txBody>
      </p:sp>
      <p:sp>
        <p:nvSpPr>
          <p:cNvPr id="38" name="TextBox 38"/>
          <p:cNvSpPr txBox="1"/>
          <p:nvPr/>
        </p:nvSpPr>
        <p:spPr>
          <a:xfrm>
            <a:off x="3352502" y="3174822"/>
            <a:ext cx="5638831" cy="1571328"/>
          </a:xfrm>
          <a:prstGeom prst="rect">
            <a:avLst/>
          </a:prstGeom>
        </p:spPr>
        <p:txBody>
          <a:bodyPr wrap="square" lIns="0" tIns="0" rIns="0" bIns="0" rtlCol="0" anchor="t">
            <a:spAutoFit/>
          </a:bodyPr>
          <a:lstStyle/>
          <a:p>
            <a:pPr>
              <a:lnSpc>
                <a:spcPts val="4200"/>
              </a:lnSpc>
            </a:pPr>
            <a:r>
              <a:rPr lang="en-US" sz="2800" spc="30" dirty="0" err="1">
                <a:solidFill>
                  <a:srgbClr val="2938FA"/>
                </a:solidFill>
                <a:latin typeface="Times New Roman" panose="02020603050405020304" pitchFamily="18" charset="0"/>
                <a:cs typeface="Times New Roman" panose="02020603050405020304" pitchFamily="18" charset="0"/>
              </a:rPr>
              <a:t>Cài</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đặt</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kích</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thước</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màn</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hình</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màn</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hình</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có</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kích</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thước</a:t>
            </a:r>
            <a:r>
              <a:rPr lang="en-US" sz="2800" spc="30" dirty="0">
                <a:solidFill>
                  <a:srgbClr val="534569"/>
                </a:solidFill>
                <a:latin typeface="Times New Roman" panose="02020603050405020304" pitchFamily="18" charset="0"/>
                <a:cs typeface="Times New Roman" panose="02020603050405020304" pitchFamily="18" charset="0"/>
              </a:rPr>
              <a:t> 1000x500 pixels</a:t>
            </a:r>
          </a:p>
          <a:p>
            <a:pPr>
              <a:lnSpc>
                <a:spcPts val="4200"/>
              </a:lnSpc>
            </a:pPr>
            <a:endParaRPr lang="en-US" sz="2800" spc="30" dirty="0">
              <a:solidFill>
                <a:srgbClr val="534569"/>
              </a:solidFill>
              <a:latin typeface="Times New Roman" panose="02020603050405020304" pitchFamily="18" charset="0"/>
              <a:cs typeface="Times New Roman" panose="02020603050405020304" pitchFamily="18" charset="0"/>
            </a:endParaRPr>
          </a:p>
        </p:txBody>
      </p:sp>
      <p:sp>
        <p:nvSpPr>
          <p:cNvPr id="39" name="TextBox 39"/>
          <p:cNvSpPr txBox="1"/>
          <p:nvPr/>
        </p:nvSpPr>
        <p:spPr>
          <a:xfrm>
            <a:off x="3382609" y="5411629"/>
            <a:ext cx="5759656" cy="1026691"/>
          </a:xfrm>
          <a:prstGeom prst="rect">
            <a:avLst/>
          </a:prstGeom>
        </p:spPr>
        <p:txBody>
          <a:bodyPr wrap="square" lIns="0" tIns="0" rIns="0" bIns="0" rtlCol="0" anchor="t">
            <a:spAutoFit/>
          </a:bodyPr>
          <a:lstStyle/>
          <a:p>
            <a:pPr>
              <a:lnSpc>
                <a:spcPts val="4200"/>
              </a:lnSpc>
            </a:pPr>
            <a:r>
              <a:rPr lang="en-US" sz="2800" spc="30" dirty="0" err="1">
                <a:solidFill>
                  <a:srgbClr val="534569"/>
                </a:solidFill>
                <a:latin typeface="Times New Roman" panose="02020603050405020304" pitchFamily="18" charset="0"/>
                <a:cs typeface="Times New Roman" panose="02020603050405020304" pitchFamily="18" charset="0"/>
              </a:rPr>
              <a:t>Mảng</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mê</a:t>
            </a:r>
            <a:r>
              <a:rPr lang="en-US" sz="2800" spc="30" dirty="0">
                <a:solidFill>
                  <a:srgbClr val="534569"/>
                </a:solidFill>
                <a:latin typeface="Times New Roman" panose="02020603050405020304" pitchFamily="18" charset="0"/>
                <a:cs typeface="Times New Roman" panose="02020603050405020304" pitchFamily="18" charset="0"/>
              </a:rPr>
              <a:t> </a:t>
            </a:r>
            <a:r>
              <a:rPr lang="en-US" sz="2800" spc="30" dirty="0" err="1">
                <a:solidFill>
                  <a:srgbClr val="534569"/>
                </a:solidFill>
                <a:latin typeface="Times New Roman" panose="02020603050405020304" pitchFamily="18" charset="0"/>
                <a:cs typeface="Times New Roman" panose="02020603050405020304" pitchFamily="18" charset="0"/>
              </a:rPr>
              <a:t>cung</a:t>
            </a:r>
            <a:r>
              <a:rPr lang="en-US" sz="2800" spc="30" dirty="0">
                <a:solidFill>
                  <a:srgbClr val="534569"/>
                </a:solidFill>
                <a:latin typeface="Times New Roman" panose="02020603050405020304" pitchFamily="18" charset="0"/>
                <a:cs typeface="Times New Roman" panose="02020603050405020304" pitchFamily="18" charset="0"/>
              </a:rPr>
              <a:t>:</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sử</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dụng</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một</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mảng</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hai</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chiều</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để</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biểu</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diễn</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bản</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đồ</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mê</a:t>
            </a:r>
            <a:r>
              <a:rPr lang="en-US" sz="2800" spc="30" dirty="0">
                <a:solidFill>
                  <a:srgbClr val="2938FA"/>
                </a:solidFill>
                <a:latin typeface="Times New Roman" panose="02020603050405020304" pitchFamily="18" charset="0"/>
                <a:cs typeface="Times New Roman" panose="02020603050405020304" pitchFamily="18" charset="0"/>
              </a:rPr>
              <a:t> </a:t>
            </a:r>
            <a:r>
              <a:rPr lang="en-US" sz="2800" spc="30" dirty="0" err="1">
                <a:solidFill>
                  <a:srgbClr val="2938FA"/>
                </a:solidFill>
                <a:latin typeface="Times New Roman" panose="02020603050405020304" pitchFamily="18" charset="0"/>
                <a:cs typeface="Times New Roman" panose="02020603050405020304" pitchFamily="18" charset="0"/>
              </a:rPr>
              <a:t>cung</a:t>
            </a:r>
            <a:r>
              <a:rPr lang="en-US" sz="2800" spc="30" dirty="0">
                <a:solidFill>
                  <a:srgbClr val="2938FA"/>
                </a:solidFill>
                <a:latin typeface="Times New Roman" panose="02020603050405020304" pitchFamily="18" charset="0"/>
                <a:cs typeface="Times New Roman" panose="02020603050405020304" pitchFamily="18" charset="0"/>
              </a:rPr>
              <a:t>.</a:t>
            </a:r>
          </a:p>
        </p:txBody>
      </p:sp>
      <p:grpSp>
        <p:nvGrpSpPr>
          <p:cNvPr id="41" name="Group 7">
            <a:extLst>
              <a:ext uri="{FF2B5EF4-FFF2-40B4-BE49-F238E27FC236}">
                <a16:creationId xmlns:a16="http://schemas.microsoft.com/office/drawing/2014/main" id="{FEF41430-49D6-5DEE-4DC4-BF30554702E1}"/>
              </a:ext>
            </a:extLst>
          </p:cNvPr>
          <p:cNvGrpSpPr/>
          <p:nvPr/>
        </p:nvGrpSpPr>
        <p:grpSpPr>
          <a:xfrm>
            <a:off x="764882" y="7397913"/>
            <a:ext cx="8452607" cy="2389838"/>
            <a:chOff x="0" y="0"/>
            <a:chExt cx="11362749" cy="4043743"/>
          </a:xfrm>
        </p:grpSpPr>
        <p:grpSp>
          <p:nvGrpSpPr>
            <p:cNvPr id="42" name="Group 8">
              <a:extLst>
                <a:ext uri="{FF2B5EF4-FFF2-40B4-BE49-F238E27FC236}">
                  <a16:creationId xmlns:a16="http://schemas.microsoft.com/office/drawing/2014/main" id="{DB2FEDA5-1B59-E0E4-F6EB-8ED402DEE0B8}"/>
                </a:ext>
              </a:extLst>
            </p:cNvPr>
            <p:cNvGrpSpPr/>
            <p:nvPr/>
          </p:nvGrpSpPr>
          <p:grpSpPr>
            <a:xfrm>
              <a:off x="0" y="0"/>
              <a:ext cx="10961903" cy="3141214"/>
              <a:chOff x="0" y="0"/>
              <a:chExt cx="14517279" cy="4160034"/>
            </a:xfrm>
          </p:grpSpPr>
          <p:sp>
            <p:nvSpPr>
              <p:cNvPr id="49" name="Freeform 9">
                <a:extLst>
                  <a:ext uri="{FF2B5EF4-FFF2-40B4-BE49-F238E27FC236}">
                    <a16:creationId xmlns:a16="http://schemas.microsoft.com/office/drawing/2014/main" id="{288C528A-D4CE-7C8D-D16E-8159B6414EF4}"/>
                  </a:ext>
                </a:extLst>
              </p:cNvPr>
              <p:cNvSpPr/>
              <p:nvPr/>
            </p:nvSpPr>
            <p:spPr>
              <a:xfrm>
                <a:off x="72390" y="72390"/>
                <a:ext cx="14372499" cy="4015254"/>
              </a:xfrm>
              <a:custGeom>
                <a:avLst/>
                <a:gdLst/>
                <a:ahLst/>
                <a:cxnLst/>
                <a:rect l="l" t="t" r="r" b="b"/>
                <a:pathLst>
                  <a:path w="14372499" h="4015254">
                    <a:moveTo>
                      <a:pt x="0" y="0"/>
                    </a:moveTo>
                    <a:lnTo>
                      <a:pt x="14372499" y="0"/>
                    </a:lnTo>
                    <a:lnTo>
                      <a:pt x="14372499" y="4015254"/>
                    </a:lnTo>
                    <a:lnTo>
                      <a:pt x="0" y="4015254"/>
                    </a:lnTo>
                    <a:lnTo>
                      <a:pt x="0" y="0"/>
                    </a:lnTo>
                    <a:close/>
                  </a:path>
                </a:pathLst>
              </a:custGeom>
              <a:solidFill>
                <a:srgbClr val="F1A5D6"/>
              </a:solidFill>
            </p:spPr>
            <p:txBody>
              <a:bodyPr/>
              <a:lstStyle/>
              <a:p>
                <a:endParaRPr lang="en-US" sz="2800"/>
              </a:p>
            </p:txBody>
          </p:sp>
          <p:sp>
            <p:nvSpPr>
              <p:cNvPr id="50" name="Freeform 10">
                <a:extLst>
                  <a:ext uri="{FF2B5EF4-FFF2-40B4-BE49-F238E27FC236}">
                    <a16:creationId xmlns:a16="http://schemas.microsoft.com/office/drawing/2014/main" id="{9196309A-CD03-573D-7D64-719E0BA93B2F}"/>
                  </a:ext>
                </a:extLst>
              </p:cNvPr>
              <p:cNvSpPr/>
              <p:nvPr/>
            </p:nvSpPr>
            <p:spPr>
              <a:xfrm>
                <a:off x="0" y="0"/>
                <a:ext cx="14517280" cy="4160034"/>
              </a:xfrm>
              <a:custGeom>
                <a:avLst/>
                <a:gdLst/>
                <a:ahLst/>
                <a:cxnLst/>
                <a:rect l="l" t="t" r="r" b="b"/>
                <a:pathLst>
                  <a:path w="14517280" h="4160034">
                    <a:moveTo>
                      <a:pt x="14372499" y="4015254"/>
                    </a:moveTo>
                    <a:lnTo>
                      <a:pt x="14517280" y="4015254"/>
                    </a:lnTo>
                    <a:lnTo>
                      <a:pt x="14517280" y="4160034"/>
                    </a:lnTo>
                    <a:lnTo>
                      <a:pt x="14372499" y="4160034"/>
                    </a:lnTo>
                    <a:lnTo>
                      <a:pt x="14372499" y="4015254"/>
                    </a:lnTo>
                    <a:close/>
                    <a:moveTo>
                      <a:pt x="0" y="144780"/>
                    </a:moveTo>
                    <a:lnTo>
                      <a:pt x="144780" y="144780"/>
                    </a:lnTo>
                    <a:lnTo>
                      <a:pt x="144780" y="4015254"/>
                    </a:lnTo>
                    <a:lnTo>
                      <a:pt x="0" y="4015254"/>
                    </a:lnTo>
                    <a:lnTo>
                      <a:pt x="0" y="144780"/>
                    </a:lnTo>
                    <a:close/>
                    <a:moveTo>
                      <a:pt x="0" y="4015254"/>
                    </a:moveTo>
                    <a:lnTo>
                      <a:pt x="144780" y="4015254"/>
                    </a:lnTo>
                    <a:lnTo>
                      <a:pt x="144780" y="4160034"/>
                    </a:lnTo>
                    <a:lnTo>
                      <a:pt x="0" y="4160034"/>
                    </a:lnTo>
                    <a:lnTo>
                      <a:pt x="0" y="4015254"/>
                    </a:lnTo>
                    <a:close/>
                    <a:moveTo>
                      <a:pt x="14372499" y="144780"/>
                    </a:moveTo>
                    <a:lnTo>
                      <a:pt x="14517280" y="144780"/>
                    </a:lnTo>
                    <a:lnTo>
                      <a:pt x="14517280" y="4015254"/>
                    </a:lnTo>
                    <a:lnTo>
                      <a:pt x="14372499" y="4015254"/>
                    </a:lnTo>
                    <a:lnTo>
                      <a:pt x="14372499" y="144780"/>
                    </a:lnTo>
                    <a:close/>
                    <a:moveTo>
                      <a:pt x="144780" y="4015254"/>
                    </a:moveTo>
                    <a:lnTo>
                      <a:pt x="14372499" y="4015254"/>
                    </a:lnTo>
                    <a:lnTo>
                      <a:pt x="14372499" y="4160034"/>
                    </a:lnTo>
                    <a:lnTo>
                      <a:pt x="144780" y="4160034"/>
                    </a:lnTo>
                    <a:lnTo>
                      <a:pt x="144780" y="4015254"/>
                    </a:lnTo>
                    <a:close/>
                    <a:moveTo>
                      <a:pt x="14372499" y="0"/>
                    </a:moveTo>
                    <a:lnTo>
                      <a:pt x="14517280" y="0"/>
                    </a:lnTo>
                    <a:lnTo>
                      <a:pt x="14517280" y="144780"/>
                    </a:lnTo>
                    <a:lnTo>
                      <a:pt x="14372499" y="144780"/>
                    </a:lnTo>
                    <a:lnTo>
                      <a:pt x="14372499" y="0"/>
                    </a:lnTo>
                    <a:close/>
                    <a:moveTo>
                      <a:pt x="0" y="0"/>
                    </a:moveTo>
                    <a:lnTo>
                      <a:pt x="144780" y="0"/>
                    </a:lnTo>
                    <a:lnTo>
                      <a:pt x="144780" y="144780"/>
                    </a:lnTo>
                    <a:lnTo>
                      <a:pt x="0" y="144780"/>
                    </a:lnTo>
                    <a:lnTo>
                      <a:pt x="0" y="0"/>
                    </a:lnTo>
                    <a:close/>
                    <a:moveTo>
                      <a:pt x="144780" y="0"/>
                    </a:moveTo>
                    <a:lnTo>
                      <a:pt x="14372499" y="0"/>
                    </a:lnTo>
                    <a:lnTo>
                      <a:pt x="14372499" y="144780"/>
                    </a:lnTo>
                    <a:lnTo>
                      <a:pt x="144780" y="144780"/>
                    </a:lnTo>
                    <a:lnTo>
                      <a:pt x="144780" y="0"/>
                    </a:lnTo>
                    <a:close/>
                  </a:path>
                </a:pathLst>
              </a:custGeom>
              <a:solidFill>
                <a:srgbClr val="2938FA"/>
              </a:solidFill>
            </p:spPr>
            <p:txBody>
              <a:bodyPr/>
              <a:lstStyle/>
              <a:p>
                <a:endParaRPr lang="en-US" sz="2800"/>
              </a:p>
            </p:txBody>
          </p:sp>
        </p:grpSp>
        <p:grpSp>
          <p:nvGrpSpPr>
            <p:cNvPr id="43" name="Group 11">
              <a:extLst>
                <a:ext uri="{FF2B5EF4-FFF2-40B4-BE49-F238E27FC236}">
                  <a16:creationId xmlns:a16="http://schemas.microsoft.com/office/drawing/2014/main" id="{A7C40C40-926E-DF82-2DB8-83CB5B442EFE}"/>
                </a:ext>
              </a:extLst>
            </p:cNvPr>
            <p:cNvGrpSpPr/>
            <p:nvPr/>
          </p:nvGrpSpPr>
          <p:grpSpPr>
            <a:xfrm>
              <a:off x="455507" y="414342"/>
              <a:ext cx="10907242" cy="3141214"/>
              <a:chOff x="0" y="0"/>
              <a:chExt cx="14444889" cy="4160034"/>
            </a:xfrm>
          </p:grpSpPr>
          <p:sp>
            <p:nvSpPr>
              <p:cNvPr id="47" name="Freeform 12">
                <a:extLst>
                  <a:ext uri="{FF2B5EF4-FFF2-40B4-BE49-F238E27FC236}">
                    <a16:creationId xmlns:a16="http://schemas.microsoft.com/office/drawing/2014/main" id="{BD363EF0-909D-530B-2041-84B105359A94}"/>
                  </a:ext>
                </a:extLst>
              </p:cNvPr>
              <p:cNvSpPr/>
              <p:nvPr/>
            </p:nvSpPr>
            <p:spPr>
              <a:xfrm>
                <a:off x="72390" y="72390"/>
                <a:ext cx="14372499" cy="4015254"/>
              </a:xfrm>
              <a:custGeom>
                <a:avLst/>
                <a:gdLst/>
                <a:ahLst/>
                <a:cxnLst/>
                <a:rect l="l" t="t" r="r" b="b"/>
                <a:pathLst>
                  <a:path w="14372499" h="4015254">
                    <a:moveTo>
                      <a:pt x="0" y="0"/>
                    </a:moveTo>
                    <a:lnTo>
                      <a:pt x="14372499" y="0"/>
                    </a:lnTo>
                    <a:lnTo>
                      <a:pt x="14372499" y="4015254"/>
                    </a:lnTo>
                    <a:lnTo>
                      <a:pt x="0" y="4015254"/>
                    </a:lnTo>
                    <a:lnTo>
                      <a:pt x="0" y="0"/>
                    </a:lnTo>
                    <a:close/>
                  </a:path>
                </a:pathLst>
              </a:custGeom>
              <a:solidFill>
                <a:srgbClr val="FFFFFF"/>
              </a:solidFill>
            </p:spPr>
            <p:txBody>
              <a:bodyPr/>
              <a:lstStyle/>
              <a:p>
                <a:endParaRPr lang="en-US" sz="2800"/>
              </a:p>
            </p:txBody>
          </p:sp>
          <p:sp>
            <p:nvSpPr>
              <p:cNvPr id="48" name="Freeform 13">
                <a:extLst>
                  <a:ext uri="{FF2B5EF4-FFF2-40B4-BE49-F238E27FC236}">
                    <a16:creationId xmlns:a16="http://schemas.microsoft.com/office/drawing/2014/main" id="{7D5E66FF-F488-102B-DDB2-9998467CB5AF}"/>
                  </a:ext>
                </a:extLst>
              </p:cNvPr>
              <p:cNvSpPr/>
              <p:nvPr/>
            </p:nvSpPr>
            <p:spPr>
              <a:xfrm>
                <a:off x="0" y="0"/>
                <a:ext cx="14438399" cy="4160034"/>
              </a:xfrm>
              <a:custGeom>
                <a:avLst/>
                <a:gdLst/>
                <a:ahLst/>
                <a:cxnLst/>
                <a:rect l="l" t="t" r="r" b="b"/>
                <a:pathLst>
                  <a:path w="14517280" h="4160034">
                    <a:moveTo>
                      <a:pt x="14372499" y="4015254"/>
                    </a:moveTo>
                    <a:lnTo>
                      <a:pt x="14517280" y="4015254"/>
                    </a:lnTo>
                    <a:lnTo>
                      <a:pt x="14517280" y="4160034"/>
                    </a:lnTo>
                    <a:lnTo>
                      <a:pt x="14372499" y="4160034"/>
                    </a:lnTo>
                    <a:lnTo>
                      <a:pt x="14372499" y="4015254"/>
                    </a:lnTo>
                    <a:close/>
                    <a:moveTo>
                      <a:pt x="0" y="144780"/>
                    </a:moveTo>
                    <a:lnTo>
                      <a:pt x="144780" y="144780"/>
                    </a:lnTo>
                    <a:lnTo>
                      <a:pt x="144780" y="4015254"/>
                    </a:lnTo>
                    <a:lnTo>
                      <a:pt x="0" y="4015254"/>
                    </a:lnTo>
                    <a:lnTo>
                      <a:pt x="0" y="144780"/>
                    </a:lnTo>
                    <a:close/>
                    <a:moveTo>
                      <a:pt x="0" y="4015254"/>
                    </a:moveTo>
                    <a:lnTo>
                      <a:pt x="144780" y="4015254"/>
                    </a:lnTo>
                    <a:lnTo>
                      <a:pt x="144780" y="4160034"/>
                    </a:lnTo>
                    <a:lnTo>
                      <a:pt x="0" y="4160034"/>
                    </a:lnTo>
                    <a:lnTo>
                      <a:pt x="0" y="4015254"/>
                    </a:lnTo>
                    <a:close/>
                    <a:moveTo>
                      <a:pt x="14372499" y="144780"/>
                    </a:moveTo>
                    <a:lnTo>
                      <a:pt x="14517280" y="144780"/>
                    </a:lnTo>
                    <a:lnTo>
                      <a:pt x="14517280" y="4015254"/>
                    </a:lnTo>
                    <a:lnTo>
                      <a:pt x="14372499" y="4015254"/>
                    </a:lnTo>
                    <a:lnTo>
                      <a:pt x="14372499" y="144780"/>
                    </a:lnTo>
                    <a:close/>
                    <a:moveTo>
                      <a:pt x="144780" y="4015254"/>
                    </a:moveTo>
                    <a:lnTo>
                      <a:pt x="14372499" y="4015254"/>
                    </a:lnTo>
                    <a:lnTo>
                      <a:pt x="14372499" y="4160034"/>
                    </a:lnTo>
                    <a:lnTo>
                      <a:pt x="144780" y="4160034"/>
                    </a:lnTo>
                    <a:lnTo>
                      <a:pt x="144780" y="4015254"/>
                    </a:lnTo>
                    <a:close/>
                    <a:moveTo>
                      <a:pt x="14372499" y="0"/>
                    </a:moveTo>
                    <a:lnTo>
                      <a:pt x="14517280" y="0"/>
                    </a:lnTo>
                    <a:lnTo>
                      <a:pt x="14517280" y="144780"/>
                    </a:lnTo>
                    <a:lnTo>
                      <a:pt x="14372499" y="144780"/>
                    </a:lnTo>
                    <a:lnTo>
                      <a:pt x="14372499" y="0"/>
                    </a:lnTo>
                    <a:close/>
                    <a:moveTo>
                      <a:pt x="0" y="0"/>
                    </a:moveTo>
                    <a:lnTo>
                      <a:pt x="144780" y="0"/>
                    </a:lnTo>
                    <a:lnTo>
                      <a:pt x="144780" y="144780"/>
                    </a:lnTo>
                    <a:lnTo>
                      <a:pt x="0" y="144780"/>
                    </a:lnTo>
                    <a:lnTo>
                      <a:pt x="0" y="0"/>
                    </a:lnTo>
                    <a:close/>
                    <a:moveTo>
                      <a:pt x="144780" y="0"/>
                    </a:moveTo>
                    <a:lnTo>
                      <a:pt x="14372499" y="0"/>
                    </a:lnTo>
                    <a:lnTo>
                      <a:pt x="14372499" y="144780"/>
                    </a:lnTo>
                    <a:lnTo>
                      <a:pt x="144780" y="144780"/>
                    </a:lnTo>
                    <a:lnTo>
                      <a:pt x="144780" y="0"/>
                    </a:lnTo>
                    <a:close/>
                  </a:path>
                </a:pathLst>
              </a:custGeom>
              <a:solidFill>
                <a:srgbClr val="2938FA"/>
              </a:solidFill>
            </p:spPr>
            <p:txBody>
              <a:bodyPr/>
              <a:lstStyle/>
              <a:p>
                <a:endParaRPr lang="en-US" sz="2800"/>
              </a:p>
            </p:txBody>
          </p:sp>
        </p:grpSp>
        <p:sp>
          <p:nvSpPr>
            <p:cNvPr id="44" name="AutoShape 14">
              <a:extLst>
                <a:ext uri="{FF2B5EF4-FFF2-40B4-BE49-F238E27FC236}">
                  <a16:creationId xmlns:a16="http://schemas.microsoft.com/office/drawing/2014/main" id="{77F6F562-173E-F3E0-BFA3-4AC4AD595913}"/>
                </a:ext>
              </a:extLst>
            </p:cNvPr>
            <p:cNvSpPr/>
            <p:nvPr/>
          </p:nvSpPr>
          <p:spPr>
            <a:xfrm>
              <a:off x="455507" y="434133"/>
              <a:ext cx="3167625" cy="3101632"/>
            </a:xfrm>
            <a:prstGeom prst="rect">
              <a:avLst/>
            </a:prstGeom>
            <a:solidFill>
              <a:srgbClr val="2938FA"/>
            </a:solidFill>
          </p:spPr>
          <p:txBody>
            <a:bodyPr/>
            <a:lstStyle/>
            <a:p>
              <a:endParaRPr lang="en-US" sz="2800"/>
            </a:p>
          </p:txBody>
        </p:sp>
        <p:sp>
          <p:nvSpPr>
            <p:cNvPr id="45" name="Freeform 15">
              <a:extLst>
                <a:ext uri="{FF2B5EF4-FFF2-40B4-BE49-F238E27FC236}">
                  <a16:creationId xmlns:a16="http://schemas.microsoft.com/office/drawing/2014/main" id="{459B9520-0702-9D76-76F6-A8B5C52C1280}"/>
                </a:ext>
              </a:extLst>
            </p:cNvPr>
            <p:cNvSpPr/>
            <p:nvPr/>
          </p:nvSpPr>
          <p:spPr>
            <a:xfrm>
              <a:off x="1061326" y="1006956"/>
              <a:ext cx="1955985" cy="1955985"/>
            </a:xfrm>
            <a:custGeom>
              <a:avLst/>
              <a:gdLst/>
              <a:ahLst/>
              <a:cxnLst/>
              <a:rect l="l" t="t" r="r" b="b"/>
              <a:pathLst>
                <a:path w="1955985" h="1955985">
                  <a:moveTo>
                    <a:pt x="0" y="0"/>
                  </a:moveTo>
                  <a:lnTo>
                    <a:pt x="1955986" y="0"/>
                  </a:lnTo>
                  <a:lnTo>
                    <a:pt x="1955986" y="1955986"/>
                  </a:lnTo>
                  <a:lnTo>
                    <a:pt x="0" y="195598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2800"/>
            </a:p>
          </p:txBody>
        </p:sp>
        <p:sp>
          <p:nvSpPr>
            <p:cNvPr id="46" name="TextBox 16">
              <a:extLst>
                <a:ext uri="{FF2B5EF4-FFF2-40B4-BE49-F238E27FC236}">
                  <a16:creationId xmlns:a16="http://schemas.microsoft.com/office/drawing/2014/main" id="{5E069FC8-61C5-A4D8-9EDB-5D76B63ADF07}"/>
                </a:ext>
              </a:extLst>
            </p:cNvPr>
            <p:cNvSpPr txBox="1"/>
            <p:nvPr/>
          </p:nvSpPr>
          <p:spPr>
            <a:xfrm>
              <a:off x="3891518" y="1004691"/>
              <a:ext cx="7282086" cy="3039052"/>
            </a:xfrm>
            <a:prstGeom prst="rect">
              <a:avLst/>
            </a:prstGeom>
          </p:spPr>
          <p:txBody>
            <a:bodyPr lIns="0" tIns="0" rIns="0" bIns="0" rtlCol="0" anchor="t">
              <a:spAutoFit/>
            </a:bodyPr>
            <a:lstStyle/>
            <a:p>
              <a:pPr>
                <a:lnSpc>
                  <a:spcPts val="4813"/>
                </a:lnSpc>
              </a:pPr>
              <a:r>
                <a:rPr lang="en-US" sz="2800" spc="34" dirty="0" err="1">
                  <a:solidFill>
                    <a:srgbClr val="2938FA"/>
                  </a:solidFill>
                  <a:latin typeface="Times New Roman" panose="02020603050405020304" pitchFamily="18" charset="0"/>
                  <a:cs typeface="Times New Roman" panose="02020603050405020304" pitchFamily="18" charset="0"/>
                </a:rPr>
                <a:t>Hình</a:t>
              </a:r>
              <a:r>
                <a:rPr lang="en-US" sz="2800" spc="34" dirty="0">
                  <a:solidFill>
                    <a:srgbClr val="2938FA"/>
                  </a:solidFill>
                  <a:latin typeface="Times New Roman" panose="02020603050405020304" pitchFamily="18" charset="0"/>
                  <a:cs typeface="Times New Roman" panose="02020603050405020304" pitchFamily="18" charset="0"/>
                </a:rPr>
                <a:t> </a:t>
              </a:r>
              <a:r>
                <a:rPr lang="en-US" sz="2800" spc="34" dirty="0" err="1">
                  <a:solidFill>
                    <a:srgbClr val="2938FA"/>
                  </a:solidFill>
                  <a:latin typeface="Times New Roman" panose="02020603050405020304" pitchFamily="18" charset="0"/>
                  <a:cs typeface="Times New Roman" panose="02020603050405020304" pitchFamily="18" charset="0"/>
                </a:rPr>
                <a:t>ảnh</a:t>
              </a:r>
              <a:r>
                <a:rPr lang="en-US" sz="2800" spc="34" dirty="0">
                  <a:solidFill>
                    <a:srgbClr val="2938FA"/>
                  </a:solidFill>
                  <a:latin typeface="Times New Roman" panose="02020603050405020304" pitchFamily="18" charset="0"/>
                  <a:cs typeface="Times New Roman" panose="02020603050405020304" pitchFamily="18" charset="0"/>
                </a:rPr>
                <a:t> </a:t>
              </a:r>
              <a:r>
                <a:rPr lang="en-US" sz="2800" spc="34" dirty="0" err="1">
                  <a:solidFill>
                    <a:srgbClr val="2938FA"/>
                  </a:solidFill>
                  <a:latin typeface="Times New Roman" panose="02020603050405020304" pitchFamily="18" charset="0"/>
                  <a:cs typeface="Times New Roman" panose="02020603050405020304" pitchFamily="18" charset="0"/>
                </a:rPr>
                <a:t>nhân</a:t>
              </a:r>
              <a:r>
                <a:rPr lang="en-US" sz="2800" spc="34" dirty="0">
                  <a:solidFill>
                    <a:srgbClr val="2938FA"/>
                  </a:solidFill>
                  <a:latin typeface="Times New Roman" panose="02020603050405020304" pitchFamily="18" charset="0"/>
                  <a:cs typeface="Times New Roman" panose="02020603050405020304" pitchFamily="18" charset="0"/>
                </a:rPr>
                <a:t> </a:t>
              </a:r>
              <a:r>
                <a:rPr lang="en-US" sz="2800" spc="34" dirty="0" err="1">
                  <a:solidFill>
                    <a:srgbClr val="2938FA"/>
                  </a:solidFill>
                  <a:latin typeface="Times New Roman" panose="02020603050405020304" pitchFamily="18" charset="0"/>
                  <a:cs typeface="Times New Roman" panose="02020603050405020304" pitchFamily="18" charset="0"/>
                </a:rPr>
                <a:t>vật</a:t>
              </a:r>
              <a:r>
                <a:rPr lang="en-US" sz="2800" spc="34" dirty="0">
                  <a:solidFill>
                    <a:srgbClr val="2938FA"/>
                  </a:solidFill>
                  <a:latin typeface="Times New Roman" panose="02020603050405020304" pitchFamily="18" charset="0"/>
                  <a:cs typeface="Times New Roman" panose="02020603050405020304" pitchFamily="18" charset="0"/>
                </a:rPr>
                <a:t>: </a:t>
              </a:r>
              <a:r>
                <a:rPr lang="en-US" sz="2800" spc="34" dirty="0" err="1">
                  <a:solidFill>
                    <a:srgbClr val="534569"/>
                  </a:solidFill>
                  <a:latin typeface="Times New Roman" panose="02020603050405020304" pitchFamily="18" charset="0"/>
                  <a:cs typeface="Times New Roman" panose="02020603050405020304" pitchFamily="18" charset="0"/>
                </a:rPr>
                <a:t>sử</a:t>
              </a:r>
              <a:r>
                <a:rPr lang="en-US" sz="2800" spc="34" dirty="0">
                  <a:solidFill>
                    <a:srgbClr val="534569"/>
                  </a:solidFill>
                  <a:latin typeface="Times New Roman" panose="02020603050405020304" pitchFamily="18" charset="0"/>
                  <a:cs typeface="Times New Roman" panose="02020603050405020304" pitchFamily="18" charset="0"/>
                </a:rPr>
                <a:t> </a:t>
              </a:r>
              <a:r>
                <a:rPr lang="en-US" sz="2800" spc="34" dirty="0" err="1">
                  <a:solidFill>
                    <a:srgbClr val="534569"/>
                  </a:solidFill>
                  <a:latin typeface="Times New Roman" panose="02020603050405020304" pitchFamily="18" charset="0"/>
                  <a:cs typeface="Times New Roman" panose="02020603050405020304" pitchFamily="18" charset="0"/>
                </a:rPr>
                <a:t>dụng</a:t>
              </a:r>
              <a:r>
                <a:rPr lang="en-US" sz="2800" spc="34" dirty="0">
                  <a:solidFill>
                    <a:srgbClr val="534569"/>
                  </a:solidFill>
                  <a:latin typeface="Times New Roman" panose="02020603050405020304" pitchFamily="18" charset="0"/>
                  <a:cs typeface="Times New Roman" panose="02020603050405020304" pitchFamily="18" charset="0"/>
                </a:rPr>
                <a:t> </a:t>
              </a:r>
              <a:r>
                <a:rPr lang="en-US" sz="2800" spc="34" dirty="0" err="1">
                  <a:solidFill>
                    <a:srgbClr val="534569"/>
                  </a:solidFill>
                  <a:latin typeface="Times New Roman" panose="02020603050405020304" pitchFamily="18" charset="0"/>
                  <a:cs typeface="Times New Roman" panose="02020603050405020304" pitchFamily="18" charset="0"/>
                </a:rPr>
                <a:t>hình</a:t>
              </a:r>
              <a:r>
                <a:rPr lang="en-US" sz="2800" spc="34" dirty="0">
                  <a:solidFill>
                    <a:srgbClr val="534569"/>
                  </a:solidFill>
                  <a:latin typeface="Times New Roman" panose="02020603050405020304" pitchFamily="18" charset="0"/>
                  <a:cs typeface="Times New Roman" panose="02020603050405020304" pitchFamily="18" charset="0"/>
                </a:rPr>
                <a:t> </a:t>
              </a:r>
              <a:r>
                <a:rPr lang="en-US" sz="2800" spc="34" dirty="0" err="1">
                  <a:solidFill>
                    <a:srgbClr val="534569"/>
                  </a:solidFill>
                  <a:latin typeface="Times New Roman" panose="02020603050405020304" pitchFamily="18" charset="0"/>
                  <a:cs typeface="Times New Roman" panose="02020603050405020304" pitchFamily="18" charset="0"/>
                </a:rPr>
                <a:t>ảnh</a:t>
              </a:r>
              <a:r>
                <a:rPr lang="en-US" sz="2800" spc="34" dirty="0">
                  <a:solidFill>
                    <a:srgbClr val="534569"/>
                  </a:solidFill>
                  <a:latin typeface="Times New Roman" panose="02020603050405020304" pitchFamily="18" charset="0"/>
                  <a:cs typeface="Times New Roman" panose="02020603050405020304" pitchFamily="18" charset="0"/>
                </a:rPr>
                <a:t> "</a:t>
              </a:r>
              <a:r>
                <a:rPr lang="en-US" sz="2800" spc="34" dirty="0" err="1">
                  <a:solidFill>
                    <a:srgbClr val="534569"/>
                  </a:solidFill>
                  <a:latin typeface="Times New Roman" panose="02020603050405020304" pitchFamily="18" charset="0"/>
                  <a:cs typeface="Times New Roman" panose="02020603050405020304" pitchFamily="18" charset="0"/>
                </a:rPr>
                <a:t>among_us</a:t>
              </a:r>
              <a:r>
                <a:rPr lang="en-US" sz="2800" spc="34" dirty="0">
                  <a:solidFill>
                    <a:srgbClr val="534569"/>
                  </a:solidFill>
                  <a:latin typeface="Times New Roman" panose="02020603050405020304" pitchFamily="18" charset="0"/>
                  <a:cs typeface="Times New Roman" panose="02020603050405020304" pitchFamily="18" charset="0"/>
                </a:rPr>
                <a:t>"</a:t>
              </a:r>
            </a:p>
            <a:p>
              <a:pPr>
                <a:lnSpc>
                  <a:spcPts val="4813"/>
                </a:lnSpc>
              </a:pPr>
              <a:endParaRPr lang="en-US" sz="2800" spc="34" dirty="0">
                <a:solidFill>
                  <a:srgbClr val="534569"/>
                </a:solidFill>
                <a:latin typeface="Times New Roman" panose="02020603050405020304" pitchFamily="18" charset="0"/>
                <a:cs typeface="Times New Roman" panose="02020603050405020304" pitchFamily="18" charset="0"/>
              </a:endParaRPr>
            </a:p>
          </p:txBody>
        </p:sp>
      </p:grpSp>
      <p:sp>
        <p:nvSpPr>
          <p:cNvPr id="51" name="Freeform 6">
            <a:extLst>
              <a:ext uri="{FF2B5EF4-FFF2-40B4-BE49-F238E27FC236}">
                <a16:creationId xmlns:a16="http://schemas.microsoft.com/office/drawing/2014/main" id="{B728368A-E9F7-3EA0-96B9-50795C82DBAF}"/>
              </a:ext>
            </a:extLst>
          </p:cNvPr>
          <p:cNvSpPr/>
          <p:nvPr/>
        </p:nvSpPr>
        <p:spPr>
          <a:xfrm>
            <a:off x="9627489" y="8494770"/>
            <a:ext cx="8538943" cy="988819"/>
          </a:xfrm>
          <a:custGeom>
            <a:avLst/>
            <a:gdLst/>
            <a:ahLst/>
            <a:cxnLst/>
            <a:rect l="l" t="t" r="r" b="b"/>
            <a:pathLst>
              <a:path w="15482668" h="991631">
                <a:moveTo>
                  <a:pt x="0" y="0"/>
                </a:moveTo>
                <a:lnTo>
                  <a:pt x="15482668" y="0"/>
                </a:lnTo>
                <a:lnTo>
                  <a:pt x="15482668" y="991631"/>
                </a:lnTo>
                <a:lnTo>
                  <a:pt x="0" y="991631"/>
                </a:lnTo>
                <a:lnTo>
                  <a:pt x="0" y="0"/>
                </a:lnTo>
                <a:close/>
              </a:path>
            </a:pathLst>
          </a:custGeom>
          <a:blipFill>
            <a:blip r:embed="rId16"/>
            <a:stretch>
              <a:fillRect/>
            </a:stretch>
          </a:blipFill>
        </p:spPr>
        <p:txBody>
          <a:bodyPr/>
          <a:lstStyle/>
          <a:p>
            <a:endParaRPr lang="en-US"/>
          </a:p>
        </p:txBody>
      </p:sp>
      <p:sp>
        <p:nvSpPr>
          <p:cNvPr id="54" name="Freeform 32">
            <a:extLst>
              <a:ext uri="{FF2B5EF4-FFF2-40B4-BE49-F238E27FC236}">
                <a16:creationId xmlns:a16="http://schemas.microsoft.com/office/drawing/2014/main" id="{5BB2C5F5-4F79-DC39-3C32-785A1A02D53D}"/>
              </a:ext>
            </a:extLst>
          </p:cNvPr>
          <p:cNvSpPr/>
          <p:nvPr/>
        </p:nvSpPr>
        <p:spPr>
          <a:xfrm>
            <a:off x="9627489" y="2869998"/>
            <a:ext cx="7056914" cy="1879324"/>
          </a:xfrm>
          <a:custGeom>
            <a:avLst/>
            <a:gdLst/>
            <a:ahLst/>
            <a:cxnLst/>
            <a:rect l="l" t="t" r="r" b="b"/>
            <a:pathLst>
              <a:path w="7056914" h="1879324">
                <a:moveTo>
                  <a:pt x="0" y="0"/>
                </a:moveTo>
                <a:lnTo>
                  <a:pt x="7056914" y="0"/>
                </a:lnTo>
                <a:lnTo>
                  <a:pt x="7056914" y="1879324"/>
                </a:lnTo>
                <a:lnTo>
                  <a:pt x="0" y="1879324"/>
                </a:lnTo>
                <a:lnTo>
                  <a:pt x="0" y="0"/>
                </a:lnTo>
                <a:close/>
              </a:path>
            </a:pathLst>
          </a:custGeom>
          <a:blipFill>
            <a:blip r:embed="rId17"/>
            <a:stretch>
              <a:fillRect t="-7411" b="-7411"/>
            </a:stretch>
          </a:blipFill>
        </p:spPr>
        <p:txBody>
          <a:bodyPr/>
          <a:lstStyle/>
          <a:p>
            <a:endParaRPr lang="en-US" sz="2800" dirty="0">
              <a:latin typeface="Times New Roman" panose="02020603050405020304" pitchFamily="18" charset="0"/>
              <a:cs typeface="Times New Roman" panose="02020603050405020304" pitchFamily="18" charset="0"/>
            </a:endParaRPr>
          </a:p>
        </p:txBody>
      </p:sp>
      <p:sp>
        <p:nvSpPr>
          <p:cNvPr id="52" name="Freeform 17">
            <a:extLst>
              <a:ext uri="{FF2B5EF4-FFF2-40B4-BE49-F238E27FC236}">
                <a16:creationId xmlns:a16="http://schemas.microsoft.com/office/drawing/2014/main" id="{3D74A496-D3A2-5B85-DD25-A8FD151935EB}"/>
              </a:ext>
            </a:extLst>
          </p:cNvPr>
          <p:cNvSpPr/>
          <p:nvPr/>
        </p:nvSpPr>
        <p:spPr>
          <a:xfrm>
            <a:off x="16495855" y="2761539"/>
            <a:ext cx="1331611" cy="1856573"/>
          </a:xfrm>
          <a:custGeom>
            <a:avLst/>
            <a:gdLst/>
            <a:ahLst/>
            <a:cxnLst/>
            <a:rect l="l" t="t" r="r" b="b"/>
            <a:pathLst>
              <a:path w="1331611" h="1856573">
                <a:moveTo>
                  <a:pt x="0" y="0"/>
                </a:moveTo>
                <a:lnTo>
                  <a:pt x="1331611" y="0"/>
                </a:lnTo>
                <a:lnTo>
                  <a:pt x="1331611" y="1856573"/>
                </a:lnTo>
                <a:lnTo>
                  <a:pt x="0" y="1856573"/>
                </a:lnTo>
                <a:lnTo>
                  <a:pt x="0" y="0"/>
                </a:lnTo>
                <a:close/>
              </a:path>
            </a:pathLst>
          </a:custGeom>
          <a:blipFill>
            <a:blip r:embed="rId18"/>
            <a:stretch>
              <a:fillRect/>
            </a:stretch>
          </a:blipFill>
        </p:spPr>
        <p:txBody>
          <a:bodyPr/>
          <a:lstStyle/>
          <a:p>
            <a:endParaRPr lang="en-US"/>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arn(inVertical)">
                                      <p:cBhvr>
                                        <p:cTn id="16" dur="500"/>
                                        <p:tgtEl>
                                          <p:spTgt spid="3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inVertical)">
                                      <p:cBhvr>
                                        <p:cTn id="19" dur="500"/>
                                        <p:tgtEl>
                                          <p:spTgt spid="3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6" presetClass="entr" presetSubtype="2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arn(inVertical)">
                                      <p:cBhvr>
                                        <p:cTn id="33" dur="500"/>
                                        <p:tgtEl>
                                          <p:spTgt spid="2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barn(inVertical)">
                                      <p:cBhvr>
                                        <p:cTn id="36" dur="500"/>
                                        <p:tgtEl>
                                          <p:spTgt spid="36"/>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barn(inVertical)">
                                      <p:cBhvr>
                                        <p:cTn id="39" dur="500"/>
                                        <p:tgtEl>
                                          <p:spTgt spid="38"/>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barn(inVertical)">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arn(inVertical)">
                                      <p:cBhvr>
                                        <p:cTn id="47" dur="500"/>
                                        <p:tgtEl>
                                          <p:spTgt spid="24"/>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barn(inVertical)">
                                      <p:cBhvr>
                                        <p:cTn id="50" dur="500"/>
                                        <p:tgtEl>
                                          <p:spTgt spid="27"/>
                                        </p:tgtEl>
                                      </p:cBhvr>
                                    </p:animEffect>
                                  </p:childTnLst>
                                </p:cTn>
                              </p:par>
                              <p:par>
                                <p:cTn id="51" presetID="16" presetClass="entr" presetSubtype="21"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arn(inVertical)">
                                      <p:cBhvr>
                                        <p:cTn id="53" dur="500"/>
                                        <p:tgtEl>
                                          <p:spTgt spid="21"/>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barn(inVertical)">
                                      <p:cBhvr>
                                        <p:cTn id="56" dur="500"/>
                                        <p:tgtEl>
                                          <p:spTgt spid="35"/>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barn(inVertical)">
                                      <p:cBhvr>
                                        <p:cTn id="59" dur="500"/>
                                        <p:tgtEl>
                                          <p:spTgt spid="39"/>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barn(inVertical)">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barn(inVertical)">
                                      <p:cBhvr>
                                        <p:cTn id="67" dur="500"/>
                                        <p:tgtEl>
                                          <p:spTgt spid="41"/>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barn(inVertical)">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7" grpId="0" animBg="1"/>
      <p:bldP spid="31" grpId="0" animBg="1"/>
      <p:bldP spid="33" grpId="0" animBg="1"/>
      <p:bldP spid="34" grpId="0" animBg="1"/>
      <p:bldP spid="35" grpId="0" animBg="1"/>
      <p:bldP spid="36" grpId="0" animBg="1"/>
      <p:bldP spid="37" grpId="0"/>
      <p:bldP spid="38" grpId="0"/>
      <p:bldP spid="39" grpId="0"/>
      <p:bldP spid="51" grpId="0" animBg="1"/>
      <p:bldP spid="5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913</TotalTime>
  <Words>1498</Words>
  <Application>Microsoft Office PowerPoint</Application>
  <PresentationFormat>Custom</PresentationFormat>
  <Paragraphs>102</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VNI-Times</vt:lpstr>
      <vt:lpstr>Arial</vt:lpstr>
      <vt:lpstr>Wingdings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Internet of Things</dc:title>
  <dc:subject>9Slide.vn</dc:subject>
  <dc:creator>FPT SHOP</dc:creator>
  <dc:description>9Slide.vn</dc:description>
  <cp:lastModifiedBy>Sweet Suga</cp:lastModifiedBy>
  <cp:revision>34</cp:revision>
  <dcterms:created xsi:type="dcterms:W3CDTF">2006-08-16T00:00:00Z</dcterms:created>
  <dcterms:modified xsi:type="dcterms:W3CDTF">2023-10-30T17:02:47Z</dcterms:modified>
  <cp:category>9Slide.vn</cp:category>
  <dc:identifier>DAFyMiHMRjc</dc:identifier>
</cp:coreProperties>
</file>